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71" r:id="rId3"/>
    <p:sldId id="303" r:id="rId4"/>
    <p:sldId id="304" r:id="rId5"/>
    <p:sldId id="272" r:id="rId6"/>
    <p:sldId id="262" r:id="rId7"/>
    <p:sldId id="285" r:id="rId8"/>
    <p:sldId id="277" r:id="rId9"/>
    <p:sldId id="263" r:id="rId10"/>
    <p:sldId id="286" r:id="rId11"/>
    <p:sldId id="287" r:id="rId12"/>
    <p:sldId id="288" r:id="rId13"/>
    <p:sldId id="289" r:id="rId14"/>
    <p:sldId id="299" r:id="rId15"/>
    <p:sldId id="300" r:id="rId16"/>
    <p:sldId id="274" r:id="rId17"/>
    <p:sldId id="268" r:id="rId18"/>
    <p:sldId id="269" r:id="rId19"/>
    <p:sldId id="281" r:id="rId20"/>
    <p:sldId id="294" r:id="rId21"/>
    <p:sldId id="290" r:id="rId22"/>
    <p:sldId id="291" r:id="rId23"/>
    <p:sldId id="292" r:id="rId24"/>
    <p:sldId id="293" r:id="rId25"/>
    <p:sldId id="295" r:id="rId26"/>
    <p:sldId id="296" r:id="rId27"/>
    <p:sldId id="297" r:id="rId28"/>
    <p:sldId id="276" r:id="rId29"/>
    <p:sldId id="267" r:id="rId30"/>
    <p:sldId id="301" r:id="rId31"/>
    <p:sldId id="275" r:id="rId32"/>
    <p:sldId id="278" r:id="rId33"/>
    <p:sldId id="279" r:id="rId34"/>
    <p:sldId id="280" r:id="rId35"/>
    <p:sldId id="264" r:id="rId36"/>
    <p:sldId id="26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7" d="100"/>
          <a:sy n="57" d="100"/>
        </p:scale>
        <p:origin x="-29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2F1CD5-E623-4EA5-8AE6-958FFCB1CEFC}" type="datetimeFigureOut">
              <a:rPr lang="it-IT" smtClean="0"/>
              <a:t>07/06/2015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C4D0D-2711-4044-B08B-F1275052C6CD}" type="slidenum">
              <a:rPr lang="it-IT" smtClean="0"/>
              <a:t>‹N›</a:t>
            </a:fld>
            <a:endParaRPr lang="it-IT"/>
          </a:p>
        </p:txBody>
      </p:sp>
    </p:spTree>
    <p:extLst>
      <p:ext uri="{BB962C8B-B14F-4D97-AF65-F5344CB8AC3E}">
        <p14:creationId xmlns:p14="http://schemas.microsoft.com/office/powerpoint/2010/main" val="1376721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DAC4D0D-2711-4044-B08B-F1275052C6CD}" type="slidenum">
              <a:rPr lang="it-IT" smtClean="0"/>
              <a:t>1</a:t>
            </a:fld>
            <a:endParaRPr lang="it-IT"/>
          </a:p>
        </p:txBody>
      </p:sp>
    </p:spTree>
    <p:extLst>
      <p:ext uri="{BB962C8B-B14F-4D97-AF65-F5344CB8AC3E}">
        <p14:creationId xmlns:p14="http://schemas.microsoft.com/office/powerpoint/2010/main" val="132267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6/7/2015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a:t>HANDLING COMPLIANTS MANAGEMENT IN MOTOR INSURANCE</a:t>
            </a:r>
            <a:r>
              <a:rPr lang="it-IT" dirty="0"/>
              <a:t/>
            </a:r>
            <a:br>
              <a:rPr lang="it-IT" dirty="0"/>
            </a:br>
            <a:r>
              <a:rPr lang="it-IT" dirty="0"/>
              <a:t/>
            </a:r>
            <a:br>
              <a:rPr lang="it-IT" dirty="0"/>
            </a:br>
            <a:endParaRPr lang="it-IT" dirty="0"/>
          </a:p>
        </p:txBody>
      </p:sp>
      <p:sp>
        <p:nvSpPr>
          <p:cNvPr id="3" name="Sottotitolo 2"/>
          <p:cNvSpPr>
            <a:spLocks noGrp="1"/>
          </p:cNvSpPr>
          <p:nvPr>
            <p:ph type="subTitle" idx="1"/>
          </p:nvPr>
        </p:nvSpPr>
        <p:spPr/>
        <p:txBody>
          <a:bodyPr/>
          <a:lstStyle/>
          <a:p>
            <a:r>
              <a:rPr lang="en-GB" dirty="0"/>
              <a:t>By Sara </a:t>
            </a:r>
            <a:r>
              <a:rPr lang="en-GB" dirty="0" err="1"/>
              <a:t>Landini</a:t>
            </a:r>
            <a:endParaRPr lang="it-IT" dirty="0"/>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8925" y="5727640"/>
            <a:ext cx="2486025" cy="866775"/>
          </a:xfrm>
          <a:prstGeom prst="rect">
            <a:avLst/>
          </a:prstGeom>
        </p:spPr>
      </p:pic>
    </p:spTree>
    <p:extLst>
      <p:ext uri="{BB962C8B-B14F-4D97-AF65-F5344CB8AC3E}">
        <p14:creationId xmlns:p14="http://schemas.microsoft.com/office/powerpoint/2010/main" val="1983756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21278" y="1582341"/>
            <a:ext cx="8122722" cy="3539430"/>
          </a:xfrm>
          <a:prstGeom prst="rect">
            <a:avLst/>
          </a:prstGeom>
        </p:spPr>
        <p:txBody>
          <a:bodyPr wrap="square">
            <a:spAutoFit/>
          </a:bodyPr>
          <a:lstStyle/>
          <a:p>
            <a:r>
              <a:rPr lang="en-US" sz="2800" b="1" dirty="0">
                <a:latin typeface="Arial" panose="020B0604020202020204" pitchFamily="34" charset="0"/>
                <a:cs typeface="Arial" panose="020B0604020202020204" pitchFamily="34" charset="0"/>
              </a:rPr>
              <a:t>Competent authorities </a:t>
            </a:r>
            <a:r>
              <a:rPr lang="en-US" sz="2800" dirty="0">
                <a:latin typeface="Arial" panose="020B0604020202020204" pitchFamily="34" charset="0"/>
                <a:cs typeface="Arial" panose="020B0604020202020204" pitchFamily="34" charset="0"/>
              </a:rPr>
              <a:t>should ensure that insurance undertakings provide information on complaints and complaints handling to the competent national authorities or ombudsman. This data should cover the number of complaints received, differentiated according to their national criteria or own criteria, where relevant.   </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3943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78182" y="1395926"/>
            <a:ext cx="7148945" cy="2677656"/>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Competent authorities should ensure that insurance undertakings </a:t>
            </a:r>
            <a:r>
              <a:rPr lang="en-US" sz="2800" b="1" dirty="0">
                <a:latin typeface="Arial" panose="020B0604020202020204" pitchFamily="34" charset="0"/>
                <a:cs typeface="Arial" panose="020B0604020202020204" pitchFamily="34" charset="0"/>
              </a:rPr>
              <a:t>analyze complaints handling data</a:t>
            </a:r>
            <a:r>
              <a:rPr lang="en-US" sz="2800" dirty="0">
                <a:latin typeface="Arial" panose="020B0604020202020204" pitchFamily="34" charset="0"/>
                <a:cs typeface="Arial" panose="020B0604020202020204" pitchFamily="34" charset="0"/>
              </a:rPr>
              <a:t>, to ensure that they identify and address any recurring or systemic problems, and potential legal and operational risks.</a:t>
            </a:r>
          </a:p>
        </p:txBody>
      </p:sp>
    </p:spTree>
    <p:extLst>
      <p:ext uri="{BB962C8B-B14F-4D97-AF65-F5344CB8AC3E}">
        <p14:creationId xmlns:p14="http://schemas.microsoft.com/office/powerpoint/2010/main" val="3827120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61901" y="1063555"/>
            <a:ext cx="8431481" cy="4893647"/>
          </a:xfrm>
          <a:prstGeom prst="rect">
            <a:avLst/>
          </a:prstGeom>
        </p:spPr>
        <p:txBody>
          <a:bodyPr wrap="square">
            <a:spAutoFit/>
          </a:bodyPr>
          <a:lstStyle/>
          <a:p>
            <a:pPr algn="just"/>
            <a:r>
              <a:rPr lang="en-US" sz="2400" b="1" u="sng" dirty="0">
                <a:latin typeface="Arial" panose="020B0604020202020204" pitchFamily="34" charset="0"/>
                <a:ea typeface="Times New Roman" panose="02020603050405020304" pitchFamily="18" charset="0"/>
                <a:cs typeface="Arial" panose="020B0604020202020204" pitchFamily="34" charset="0"/>
              </a:rPr>
              <a:t>Guidelines on Complaints-Handling by Insurance </a:t>
            </a:r>
            <a:r>
              <a:rPr lang="en-US" sz="2400" b="1" u="sng" dirty="0" smtClean="0">
                <a:latin typeface="Arial" panose="020B0604020202020204" pitchFamily="34" charset="0"/>
                <a:ea typeface="Times New Roman" panose="02020603050405020304" pitchFamily="18" charset="0"/>
                <a:cs typeface="Arial" panose="020B0604020202020204" pitchFamily="34" charset="0"/>
              </a:rPr>
              <a:t>Intermediaries</a:t>
            </a:r>
          </a:p>
          <a:p>
            <a:pPr algn="just"/>
            <a:endParaRPr lang="en-US" sz="2400" b="1" u="sng" dirty="0">
              <a:latin typeface="Arial" panose="020B0604020202020204" pitchFamily="34" charset="0"/>
              <a:ea typeface="Times New Roman" panose="02020603050405020304" pitchFamily="18" charset="0"/>
              <a:cs typeface="Arial" panose="020B0604020202020204" pitchFamily="34" charset="0"/>
            </a:endParaRPr>
          </a:p>
          <a:p>
            <a:pPr algn="just"/>
            <a:endParaRPr lang="en-US" sz="2400" b="1" u="sng" dirty="0" smtClean="0">
              <a:latin typeface="Arial" panose="020B0604020202020204" pitchFamily="34" charset="0"/>
              <a:ea typeface="Times New Roman" panose="02020603050405020304" pitchFamily="18" charset="0"/>
              <a:cs typeface="Arial" panose="020B0604020202020204" pitchFamily="34" charset="0"/>
            </a:endParaRPr>
          </a:p>
          <a:p>
            <a:pPr algn="just"/>
            <a:endParaRPr lang="en-US" sz="2400" b="1" u="sng" dirty="0">
              <a:latin typeface="Arial" panose="020B0604020202020204" pitchFamily="34" charset="0"/>
              <a:ea typeface="Times New Roman" panose="02020603050405020304" pitchFamily="18" charset="0"/>
              <a:cs typeface="Arial" panose="020B0604020202020204" pitchFamily="34" charset="0"/>
            </a:endParaRPr>
          </a:p>
          <a:p>
            <a:pPr algn="just"/>
            <a:r>
              <a:rPr lang="en-US" sz="2400" b="1" dirty="0" smtClean="0">
                <a:latin typeface="Arial" panose="020B0604020202020204" pitchFamily="34" charset="0"/>
                <a:cs typeface="Arial" panose="020B0604020202020204" pitchFamily="34" charset="0"/>
              </a:rPr>
              <a:t>On Third </a:t>
            </a:r>
            <a:r>
              <a:rPr lang="en-US" sz="2400" b="1" dirty="0" err="1" smtClean="0">
                <a:latin typeface="Arial" panose="020B0604020202020204" pitchFamily="34" charset="0"/>
                <a:cs typeface="Arial" panose="020B0604020202020204" pitchFamily="34" charset="0"/>
              </a:rPr>
              <a:t>dicember</a:t>
            </a:r>
            <a:r>
              <a:rPr lang="en-US" sz="2400" b="1" dirty="0" smtClean="0">
                <a:latin typeface="Arial" panose="020B0604020202020204" pitchFamily="34" charset="0"/>
                <a:cs typeface="Arial" panose="020B0604020202020204" pitchFamily="34" charset="0"/>
              </a:rPr>
              <a:t> 2013</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EIOPA has adopted </a:t>
            </a:r>
            <a:r>
              <a:rPr lang="en-US" sz="2400" b="1" dirty="0" smtClean="0">
                <a:latin typeface="Arial" panose="020B0604020202020204" pitchFamily="34" charset="0"/>
                <a:cs typeface="Arial" panose="020B0604020202020204" pitchFamily="34" charset="0"/>
              </a:rPr>
              <a:t>the new </a:t>
            </a:r>
            <a:r>
              <a:rPr lang="en-US" sz="2400" b="1" dirty="0">
                <a:latin typeface="Arial" panose="020B0604020202020204" pitchFamily="34" charset="0"/>
                <a:cs typeface="Arial" panose="020B0604020202020204" pitchFamily="34" charset="0"/>
              </a:rPr>
              <a:t>“Guidelines on complaints handling by insurance intermediaries”. Together with the guidelines on complaints handling by insurance undertakings, the two sets of guidelines should ensure a ‘complete circle of protection’ for consumers, while taking into account the wide variety of intermediaries, (many of which are ’one man bands’) with a proportional approach.</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9742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07522" y="1166843"/>
            <a:ext cx="9702140" cy="4154984"/>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These Guidelines do not apply where: </a:t>
            </a:r>
          </a:p>
          <a:p>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an insurance intermediary receives a complaint about activities other </a:t>
            </a:r>
            <a:r>
              <a:rPr lang="en-US" sz="2400" dirty="0" smtClean="0">
                <a:latin typeface="Arial" panose="020B0604020202020204" pitchFamily="34" charset="0"/>
                <a:cs typeface="Arial" panose="020B0604020202020204" pitchFamily="34" charset="0"/>
              </a:rPr>
              <a:t>than </a:t>
            </a:r>
            <a:r>
              <a:rPr lang="en-US" sz="2400" dirty="0">
                <a:latin typeface="Arial" panose="020B0604020202020204" pitchFamily="34" charset="0"/>
                <a:cs typeface="Arial" panose="020B0604020202020204" pitchFamily="34" charset="0"/>
              </a:rPr>
              <a:t>those regulated by the “competent authorities” pursuant to Article </a:t>
            </a:r>
            <a:r>
              <a:rPr lang="en-US" sz="2400" dirty="0" smtClean="0">
                <a:latin typeface="Arial" panose="020B0604020202020204" pitchFamily="34" charset="0"/>
                <a:cs typeface="Arial" panose="020B0604020202020204" pitchFamily="34" charset="0"/>
              </a:rPr>
              <a:t>4(2</a:t>
            </a:r>
            <a:r>
              <a:rPr lang="en-US" sz="2400" dirty="0">
                <a:latin typeface="Arial" panose="020B0604020202020204" pitchFamily="34" charset="0"/>
                <a:cs typeface="Arial" panose="020B0604020202020204" pitchFamily="34" charset="0"/>
              </a:rPr>
              <a:t>), EIOPA </a:t>
            </a:r>
            <a:r>
              <a:rPr lang="en-US" sz="2400" dirty="0" smtClean="0">
                <a:latin typeface="Arial" panose="020B0604020202020204" pitchFamily="34" charset="0"/>
                <a:cs typeface="Arial" panose="020B0604020202020204" pitchFamily="34" charset="0"/>
              </a:rPr>
              <a:t>Regulation; </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(ii) an insurance intermediary handles a complaint on behalf of another </a:t>
            </a:r>
            <a:r>
              <a:rPr lang="en-US" sz="2400" dirty="0" smtClean="0">
                <a:latin typeface="Arial" panose="020B0604020202020204" pitchFamily="34" charset="0"/>
                <a:cs typeface="Arial" panose="020B0604020202020204" pitchFamily="34" charset="0"/>
              </a:rPr>
              <a:t>financial </a:t>
            </a:r>
            <a:r>
              <a:rPr lang="en-US" sz="2400" dirty="0">
                <a:latin typeface="Arial" panose="020B0604020202020204" pitchFamily="34" charset="0"/>
                <a:cs typeface="Arial" panose="020B0604020202020204" pitchFamily="34" charset="0"/>
              </a:rPr>
              <a:t>institution under the legal provisions applicable to that </a:t>
            </a:r>
            <a:r>
              <a:rPr lang="en-US" sz="2400" dirty="0" smtClean="0">
                <a:latin typeface="Arial" panose="020B0604020202020204" pitchFamily="34" charset="0"/>
                <a:cs typeface="Arial" panose="020B0604020202020204" pitchFamily="34" charset="0"/>
              </a:rPr>
              <a:t>institution</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In any case, where </a:t>
            </a:r>
            <a:r>
              <a:rPr lang="en-US" sz="2400" dirty="0">
                <a:latin typeface="Arial" panose="020B0604020202020204" pitchFamily="34" charset="0"/>
                <a:cs typeface="Arial" panose="020B0604020202020204" pitchFamily="34" charset="0"/>
              </a:rPr>
              <a:t>the Guidelines do not apply for the </a:t>
            </a:r>
            <a:r>
              <a:rPr lang="en-US" sz="2400" dirty="0" smtClean="0">
                <a:latin typeface="Arial" panose="020B0604020202020204" pitchFamily="34" charset="0"/>
                <a:cs typeface="Arial" panose="020B0604020202020204" pitchFamily="34" charset="0"/>
              </a:rPr>
              <a:t>reasons, </a:t>
            </a:r>
            <a:r>
              <a:rPr lang="en-US" sz="2400" dirty="0">
                <a:latin typeface="Arial" panose="020B0604020202020204" pitchFamily="34" charset="0"/>
                <a:cs typeface="Arial" panose="020B0604020202020204" pitchFamily="34" charset="0"/>
              </a:rPr>
              <a:t>the </a:t>
            </a:r>
          </a:p>
          <a:p>
            <a:r>
              <a:rPr lang="en-US" sz="2400" dirty="0">
                <a:latin typeface="Arial" panose="020B0604020202020204" pitchFamily="34" charset="0"/>
                <a:cs typeface="Arial" panose="020B0604020202020204" pitchFamily="34" charset="0"/>
              </a:rPr>
              <a:t>intermediary should respond, where possible, explaining why he/she is not the </a:t>
            </a:r>
            <a:r>
              <a:rPr lang="en-US" sz="2400" dirty="0" smtClean="0">
                <a:latin typeface="Arial" panose="020B0604020202020204" pitchFamily="34" charset="0"/>
                <a:cs typeface="Arial" panose="020B0604020202020204" pitchFamily="34" charset="0"/>
              </a:rPr>
              <a:t>right </a:t>
            </a:r>
            <a:r>
              <a:rPr lang="en-US" sz="2400" dirty="0">
                <a:latin typeface="Arial" panose="020B0604020202020204" pitchFamily="34" charset="0"/>
                <a:cs typeface="Arial" panose="020B0604020202020204" pitchFamily="34" charset="0"/>
              </a:rPr>
              <a:t>person to complain to. </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415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45673" y="1463312"/>
            <a:ext cx="7576457" cy="3108543"/>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Also insurance </a:t>
            </a:r>
            <a:r>
              <a:rPr lang="en-US" sz="2800" dirty="0">
                <a:latin typeface="Arial" panose="020B0604020202020204" pitchFamily="34" charset="0"/>
                <a:cs typeface="Arial" panose="020B0604020202020204" pitchFamily="34" charset="0"/>
              </a:rPr>
              <a:t>intermediaries </a:t>
            </a:r>
            <a:r>
              <a:rPr lang="en-US" sz="2800" dirty="0" smtClean="0">
                <a:latin typeface="Arial" panose="020B0604020202020204" pitchFamily="34" charset="0"/>
                <a:cs typeface="Arial" panose="020B0604020202020204" pitchFamily="34" charset="0"/>
              </a:rPr>
              <a:t>need to have </a:t>
            </a:r>
            <a:r>
              <a:rPr lang="en-US" sz="2800" dirty="0">
                <a:latin typeface="Arial" panose="020B0604020202020204" pitchFamily="34" charset="0"/>
                <a:cs typeface="Arial" panose="020B0604020202020204" pitchFamily="34" charset="0"/>
              </a:rPr>
              <a:t>a </a:t>
            </a:r>
            <a:r>
              <a:rPr lang="en-US" sz="2800" b="1" dirty="0" smtClean="0">
                <a:latin typeface="Arial" panose="020B0604020202020204" pitchFamily="34" charset="0"/>
                <a:cs typeface="Arial" panose="020B0604020202020204" pitchFamily="34" charset="0"/>
              </a:rPr>
              <a:t>complaints </a:t>
            </a:r>
            <a:r>
              <a:rPr lang="en-US" sz="2800" b="1" dirty="0">
                <a:latin typeface="Arial" panose="020B0604020202020204" pitchFamily="34" charset="0"/>
                <a:cs typeface="Arial" panose="020B0604020202020204" pitchFamily="34" charset="0"/>
              </a:rPr>
              <a:t>management function </a:t>
            </a:r>
            <a:r>
              <a:rPr lang="en-US" sz="2800" dirty="0">
                <a:latin typeface="Arial" panose="020B0604020202020204" pitchFamily="34" charset="0"/>
                <a:cs typeface="Arial" panose="020B0604020202020204" pitchFamily="34" charset="0"/>
              </a:rPr>
              <a:t>which enables complaints to be investigated </a:t>
            </a:r>
          </a:p>
          <a:p>
            <a:r>
              <a:rPr lang="en-US" sz="2800" dirty="0">
                <a:latin typeface="Arial" panose="020B0604020202020204" pitchFamily="34" charset="0"/>
                <a:cs typeface="Arial" panose="020B0604020202020204" pitchFamily="34" charset="0"/>
              </a:rPr>
              <a:t>fairly and, with the exception of insurance intermediaries which are sole </a:t>
            </a:r>
          </a:p>
          <a:p>
            <a:r>
              <a:rPr lang="en-US" sz="2800" dirty="0">
                <a:latin typeface="Arial" panose="020B0604020202020204" pitchFamily="34" charset="0"/>
                <a:cs typeface="Arial" panose="020B0604020202020204" pitchFamily="34" charset="0"/>
              </a:rPr>
              <a:t>traders, possible conflicts of interest to be identified and mitigated. </a:t>
            </a:r>
            <a:endParaRPr lang="it-I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986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72342" y="1447293"/>
            <a:ext cx="7093528" cy="3385542"/>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Competent authorities should ensure that </a:t>
            </a:r>
            <a:r>
              <a:rPr lang="en-US" sz="2800" dirty="0" smtClean="0">
                <a:latin typeface="Arial" panose="020B0604020202020204" pitchFamily="34" charset="0"/>
                <a:cs typeface="Arial" panose="020B0604020202020204" pitchFamily="34" charset="0"/>
              </a:rPr>
              <a:t>also insurance intermediaries:</a:t>
            </a:r>
          </a:p>
          <a:p>
            <a:r>
              <a:rPr lang="en-US" sz="2800" dirty="0" smtClean="0">
                <a:latin typeface="Arial" panose="020B0604020202020204" pitchFamily="34" charset="0"/>
                <a:cs typeface="Arial" panose="020B0604020202020204" pitchFamily="34" charset="0"/>
              </a:rPr>
              <a:t>register</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internally</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complaints; </a:t>
            </a:r>
          </a:p>
          <a:p>
            <a:r>
              <a:rPr lang="en-US" sz="2800" dirty="0" smtClean="0">
                <a:latin typeface="Arial" panose="020B0604020202020204" pitchFamily="34" charset="0"/>
                <a:cs typeface="Arial" panose="020B0604020202020204" pitchFamily="34" charset="0"/>
              </a:rPr>
              <a:t>provide information about complaints to the </a:t>
            </a:r>
            <a:r>
              <a:rPr lang="en-US" sz="2800" dirty="0">
                <a:latin typeface="Arial" panose="020B0604020202020204" pitchFamily="34" charset="0"/>
                <a:cs typeface="Arial" panose="020B0604020202020204" pitchFamily="34" charset="0"/>
              </a:rPr>
              <a:t>competent Authority; </a:t>
            </a: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have an </a:t>
            </a:r>
            <a:r>
              <a:rPr lang="en-US" sz="2800" dirty="0">
                <a:latin typeface="Arial" panose="020B0604020202020204" pitchFamily="34" charset="0"/>
                <a:cs typeface="Arial" panose="020B0604020202020204" pitchFamily="34" charset="0"/>
              </a:rPr>
              <a:t>Internal </a:t>
            </a:r>
            <a:r>
              <a:rPr lang="en-US" sz="2800" dirty="0" smtClean="0">
                <a:latin typeface="Arial" panose="020B0604020202020204" pitchFamily="34" charset="0"/>
                <a:cs typeface="Arial" panose="020B0604020202020204" pitchFamily="34" charset="0"/>
              </a:rPr>
              <a:t>follow-up </a:t>
            </a:r>
            <a:r>
              <a:rPr lang="en-US" sz="2800" dirty="0">
                <a:latin typeface="Arial" panose="020B0604020202020204" pitchFamily="34" charset="0"/>
                <a:cs typeface="Arial" panose="020B0604020202020204" pitchFamily="34" charset="0"/>
              </a:rPr>
              <a:t>of </a:t>
            </a:r>
            <a:r>
              <a:rPr lang="en-US" sz="2800" dirty="0" smtClean="0">
                <a:latin typeface="Arial" panose="020B0604020202020204" pitchFamily="34" charset="0"/>
                <a:cs typeface="Arial" panose="020B0604020202020204" pitchFamily="34" charset="0"/>
              </a:rPr>
              <a:t>complaints-handling. </a:t>
            </a:r>
            <a:endParaRPr lang="en-US" sz="28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158265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Bulding</a:t>
            </a:r>
            <a:r>
              <a:rPr lang="it-IT" dirty="0"/>
              <a:t> a </a:t>
            </a:r>
            <a:r>
              <a:rPr lang="it-IT" dirty="0" smtClean="0"/>
              <a:t>corporate </a:t>
            </a:r>
            <a:r>
              <a:rPr lang="it-IT" dirty="0" err="1"/>
              <a:t>governance</a:t>
            </a:r>
            <a:r>
              <a:rPr lang="it-IT" dirty="0"/>
              <a:t> </a:t>
            </a:r>
            <a:r>
              <a:rPr lang="it-IT" dirty="0" err="1"/>
              <a:t>complaint</a:t>
            </a:r>
            <a:r>
              <a:rPr lang="it-IT" dirty="0"/>
              <a:t> with </a:t>
            </a:r>
            <a:r>
              <a:rPr lang="it-IT" dirty="0" err="1"/>
              <a:t>Eiopa</a:t>
            </a:r>
            <a:r>
              <a:rPr lang="it-IT" dirty="0"/>
              <a:t> </a:t>
            </a:r>
            <a:r>
              <a:rPr lang="it-IT" dirty="0" err="1" smtClean="0"/>
              <a:t>Guidelines</a:t>
            </a:r>
            <a:r>
              <a:rPr lang="it-IT" dirty="0"/>
              <a:t/>
            </a:r>
            <a:br>
              <a:rPr lang="it-IT" dirty="0"/>
            </a:br>
            <a:endParaRPr lang="it-IT"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78424" y="1401890"/>
            <a:ext cx="2145978" cy="2182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4845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2"/>
          <p:cNvSpPr/>
          <p:nvPr/>
        </p:nvSpPr>
        <p:spPr>
          <a:xfrm>
            <a:off x="1004804" y="1346661"/>
            <a:ext cx="2543695" cy="14297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dirty="0"/>
              <a:t>Analyzing the causes of individual complaints </a:t>
            </a:r>
            <a:endParaRPr lang="it-IT" dirty="0"/>
          </a:p>
        </p:txBody>
      </p:sp>
      <p:sp>
        <p:nvSpPr>
          <p:cNvPr id="4" name="Ovale 3"/>
          <p:cNvSpPr/>
          <p:nvPr/>
        </p:nvSpPr>
        <p:spPr>
          <a:xfrm>
            <a:off x="8096596" y="1396538"/>
            <a:ext cx="2776452" cy="17290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a:ea typeface="Calibri"/>
                <a:cs typeface="Times New Roman"/>
              </a:rPr>
              <a:t>Considering whether such causes may also affect other processes or products</a:t>
            </a:r>
            <a:endParaRPr lang="it-IT" dirty="0"/>
          </a:p>
        </p:txBody>
      </p:sp>
      <p:sp>
        <p:nvSpPr>
          <p:cNvPr id="5" name="Ovale 4"/>
          <p:cNvSpPr/>
          <p:nvPr/>
        </p:nvSpPr>
        <p:spPr>
          <a:xfrm>
            <a:off x="8495606" y="5087389"/>
            <a:ext cx="3009209" cy="1205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a:ea typeface="Calibri"/>
                <a:cs typeface="Times New Roman"/>
              </a:rPr>
              <a:t>Correcting, where reasonable to do so, such  causes</a:t>
            </a:r>
            <a:endParaRPr lang="it-IT" dirty="0"/>
          </a:p>
        </p:txBody>
      </p:sp>
      <p:sp>
        <p:nvSpPr>
          <p:cNvPr id="6" name="Triangolo isoscele 5"/>
          <p:cNvSpPr/>
          <p:nvPr/>
        </p:nvSpPr>
        <p:spPr>
          <a:xfrm>
            <a:off x="4139738" y="3125585"/>
            <a:ext cx="3474719" cy="17789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Complaints</a:t>
            </a:r>
            <a:r>
              <a:rPr lang="it-IT" dirty="0" smtClean="0"/>
              <a:t> management </a:t>
            </a:r>
            <a:r>
              <a:rPr lang="it-IT" dirty="0" err="1" smtClean="0"/>
              <a:t>function</a:t>
            </a:r>
            <a:endParaRPr lang="it-IT" dirty="0"/>
          </a:p>
        </p:txBody>
      </p:sp>
      <p:sp>
        <p:nvSpPr>
          <p:cNvPr id="7" name="Ovale 6"/>
          <p:cNvSpPr/>
          <p:nvPr/>
        </p:nvSpPr>
        <p:spPr>
          <a:xfrm>
            <a:off x="598517" y="4904509"/>
            <a:ext cx="2643448" cy="1205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Writing</a:t>
            </a:r>
            <a:r>
              <a:rPr lang="it-IT" dirty="0" smtClean="0"/>
              <a:t> </a:t>
            </a:r>
            <a:r>
              <a:rPr lang="it-IT" dirty="0" err="1" smtClean="0"/>
              <a:t>conducts</a:t>
            </a:r>
            <a:r>
              <a:rPr lang="it-IT" dirty="0" smtClean="0"/>
              <a:t> code</a:t>
            </a:r>
            <a:endParaRPr lang="it-IT" dirty="0"/>
          </a:p>
        </p:txBody>
      </p:sp>
      <p:sp>
        <p:nvSpPr>
          <p:cNvPr id="9" name="Freccia in su 8"/>
          <p:cNvSpPr/>
          <p:nvPr/>
        </p:nvSpPr>
        <p:spPr>
          <a:xfrm rot="2959056">
            <a:off x="7129825" y="277645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in su 9"/>
          <p:cNvSpPr/>
          <p:nvPr/>
        </p:nvSpPr>
        <p:spPr>
          <a:xfrm rot="6808267">
            <a:off x="8113222" y="415636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in su 10"/>
          <p:cNvSpPr/>
          <p:nvPr/>
        </p:nvSpPr>
        <p:spPr>
          <a:xfrm rot="18482146">
            <a:off x="4139740" y="2743948"/>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su 11"/>
          <p:cNvSpPr/>
          <p:nvPr/>
        </p:nvSpPr>
        <p:spPr>
          <a:xfrm rot="14164528">
            <a:off x="3282503" y="4210910"/>
            <a:ext cx="531993" cy="10783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Freccia in su 1"/>
          <p:cNvSpPr/>
          <p:nvPr/>
        </p:nvSpPr>
        <p:spPr>
          <a:xfrm>
            <a:off x="5637620" y="2061555"/>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4405744" y="249382"/>
            <a:ext cx="2529445" cy="11736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Comunicate to </a:t>
            </a:r>
            <a:r>
              <a:rPr lang="it-IT" dirty="0" err="1" smtClean="0"/>
              <a:t>both</a:t>
            </a:r>
            <a:r>
              <a:rPr lang="it-IT" dirty="0" smtClean="0"/>
              <a:t> Autority and </a:t>
            </a:r>
            <a:r>
              <a:rPr lang="it-IT" dirty="0" err="1" smtClean="0"/>
              <a:t>Customers</a:t>
            </a:r>
            <a:endParaRPr lang="it-IT" dirty="0"/>
          </a:p>
        </p:txBody>
      </p:sp>
    </p:spTree>
    <p:extLst>
      <p:ext uri="{BB962C8B-B14F-4D97-AF65-F5344CB8AC3E}">
        <p14:creationId xmlns:p14="http://schemas.microsoft.com/office/powerpoint/2010/main" val="2217147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2"/>
          <p:cNvSpPr/>
          <p:nvPr/>
        </p:nvSpPr>
        <p:spPr>
          <a:xfrm>
            <a:off x="2485506" y="859638"/>
            <a:ext cx="2477192" cy="11804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 </a:t>
            </a:r>
            <a:r>
              <a:rPr lang="it-IT" dirty="0" err="1" smtClean="0"/>
              <a:t>dedicated</a:t>
            </a:r>
            <a:r>
              <a:rPr lang="it-IT" dirty="0" smtClean="0"/>
              <a:t> </a:t>
            </a:r>
            <a:r>
              <a:rPr lang="it-IT" dirty="0" err="1" smtClean="0"/>
              <a:t>complaints</a:t>
            </a:r>
            <a:r>
              <a:rPr lang="it-IT" dirty="0" smtClean="0"/>
              <a:t> management FUNCTION</a:t>
            </a:r>
            <a:endParaRPr lang="it-IT" dirty="0"/>
          </a:p>
        </p:txBody>
      </p:sp>
      <p:sp>
        <p:nvSpPr>
          <p:cNvPr id="4" name="Ovale 3"/>
          <p:cNvSpPr/>
          <p:nvPr/>
        </p:nvSpPr>
        <p:spPr>
          <a:xfrm>
            <a:off x="2660072" y="4243231"/>
            <a:ext cx="3175458" cy="15960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Inclusion</a:t>
            </a:r>
            <a:r>
              <a:rPr lang="it-IT" dirty="0" smtClean="0"/>
              <a:t> of </a:t>
            </a:r>
            <a:r>
              <a:rPr lang="it-IT" dirty="0" err="1" smtClean="0"/>
              <a:t>complaints</a:t>
            </a:r>
            <a:r>
              <a:rPr lang="it-IT" dirty="0" smtClean="0"/>
              <a:t> management </a:t>
            </a:r>
            <a:r>
              <a:rPr lang="it-IT" dirty="0" err="1" smtClean="0"/>
              <a:t>function</a:t>
            </a:r>
            <a:r>
              <a:rPr lang="it-IT" dirty="0" smtClean="0"/>
              <a:t> in </a:t>
            </a:r>
            <a:r>
              <a:rPr lang="it-IT" dirty="0" err="1" smtClean="0"/>
              <a:t>other</a:t>
            </a:r>
            <a:r>
              <a:rPr lang="it-IT" dirty="0" smtClean="0"/>
              <a:t> </a:t>
            </a:r>
            <a:r>
              <a:rPr lang="it-IT" dirty="0" err="1" smtClean="0"/>
              <a:t>operating</a:t>
            </a:r>
            <a:r>
              <a:rPr lang="it-IT" dirty="0" smtClean="0"/>
              <a:t> </a:t>
            </a:r>
            <a:r>
              <a:rPr lang="it-IT" dirty="0" err="1" smtClean="0"/>
              <a:t>department</a:t>
            </a:r>
            <a:r>
              <a:rPr lang="it-IT" dirty="0" smtClean="0"/>
              <a:t> ????</a:t>
            </a:r>
            <a:endParaRPr lang="it-IT" dirty="0"/>
          </a:p>
        </p:txBody>
      </p:sp>
      <p:sp>
        <p:nvSpPr>
          <p:cNvPr id="5" name="Ovale 4"/>
          <p:cNvSpPr/>
          <p:nvPr/>
        </p:nvSpPr>
        <p:spPr>
          <a:xfrm>
            <a:off x="6849687" y="2040045"/>
            <a:ext cx="2892829" cy="14464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Esternalizing</a:t>
            </a:r>
            <a:r>
              <a:rPr lang="it-IT" dirty="0" smtClean="0"/>
              <a:t> the </a:t>
            </a:r>
            <a:r>
              <a:rPr lang="it-IT" dirty="0" err="1" smtClean="0"/>
              <a:t>Complaints</a:t>
            </a:r>
            <a:r>
              <a:rPr lang="it-IT" dirty="0" smtClean="0"/>
              <a:t> Management </a:t>
            </a:r>
            <a:r>
              <a:rPr lang="it-IT" dirty="0" err="1" smtClean="0"/>
              <a:t>Function</a:t>
            </a:r>
            <a:endParaRPr lang="it-IT" dirty="0"/>
          </a:p>
        </p:txBody>
      </p:sp>
      <p:sp>
        <p:nvSpPr>
          <p:cNvPr id="6" name="Freccia tridirezionale 5"/>
          <p:cNvSpPr/>
          <p:nvPr/>
        </p:nvSpPr>
        <p:spPr>
          <a:xfrm rot="19800447">
            <a:off x="4480555" y="2677433"/>
            <a:ext cx="1911930" cy="111515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err="1" smtClean="0"/>
              <a:t>Possible</a:t>
            </a:r>
            <a:r>
              <a:rPr lang="it-IT" sz="2400" dirty="0" smtClean="0"/>
              <a:t> </a:t>
            </a:r>
            <a:r>
              <a:rPr lang="it-IT" sz="2400" dirty="0" err="1" smtClean="0"/>
              <a:t>solutions</a:t>
            </a:r>
            <a:endParaRPr lang="it-IT" sz="2400" dirty="0"/>
          </a:p>
        </p:txBody>
      </p:sp>
      <p:sp>
        <p:nvSpPr>
          <p:cNvPr id="7" name="Freccia in su 6"/>
          <p:cNvSpPr/>
          <p:nvPr/>
        </p:nvSpPr>
        <p:spPr>
          <a:xfrm rot="13639253">
            <a:off x="1719281" y="1875771"/>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Trapezio 8"/>
          <p:cNvSpPr/>
          <p:nvPr/>
        </p:nvSpPr>
        <p:spPr>
          <a:xfrm>
            <a:off x="257692" y="3005469"/>
            <a:ext cx="2177937" cy="101789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Operating </a:t>
            </a:r>
            <a:r>
              <a:rPr lang="it-IT" dirty="0" err="1" smtClean="0"/>
              <a:t>departments</a:t>
            </a:r>
            <a:endParaRPr lang="it-IT" dirty="0"/>
          </a:p>
        </p:txBody>
      </p:sp>
    </p:spTree>
    <p:extLst>
      <p:ext uri="{BB962C8B-B14F-4D97-AF65-F5344CB8AC3E}">
        <p14:creationId xmlns:p14="http://schemas.microsoft.com/office/powerpoint/2010/main" val="798593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335846"/>
            <a:ext cx="6096000" cy="6524863"/>
          </a:xfrm>
          <a:prstGeom prst="rect">
            <a:avLst/>
          </a:prstGeom>
        </p:spPr>
        <p:txBody>
          <a:bodyPr>
            <a:spAutoFit/>
          </a:bodyPr>
          <a:lstStyle/>
          <a:p>
            <a:r>
              <a:rPr lang="it-IT" sz="2000" b="1" dirty="0" smtClean="0"/>
              <a:t>New </a:t>
            </a:r>
            <a:r>
              <a:rPr lang="it-IT" sz="2000" b="1" dirty="0" err="1" smtClean="0"/>
              <a:t>Duties</a:t>
            </a:r>
            <a:r>
              <a:rPr lang="it-IT" sz="2000" b="1" dirty="0" smtClean="0"/>
              <a:t> for </a:t>
            </a:r>
            <a:r>
              <a:rPr lang="it-IT" sz="2000" b="1" dirty="0" err="1" smtClean="0"/>
              <a:t>Insurance</a:t>
            </a:r>
            <a:r>
              <a:rPr lang="it-IT" sz="2000" b="1" dirty="0" smtClean="0"/>
              <a:t> </a:t>
            </a:r>
            <a:r>
              <a:rPr lang="it-IT" sz="2000" b="1" dirty="0" err="1" smtClean="0"/>
              <a:t>Undertakings</a:t>
            </a:r>
            <a:r>
              <a:rPr lang="it-IT" sz="2000" b="1" dirty="0" smtClean="0"/>
              <a:t> and </a:t>
            </a:r>
            <a:r>
              <a:rPr lang="it-IT" sz="2000" b="1" dirty="0" err="1" smtClean="0"/>
              <a:t>Insurance</a:t>
            </a:r>
            <a:r>
              <a:rPr lang="it-IT" sz="2000" b="1" dirty="0" smtClean="0"/>
              <a:t> </a:t>
            </a:r>
            <a:r>
              <a:rPr lang="it-IT" sz="2000" b="1" dirty="0" err="1" smtClean="0"/>
              <a:t>Intermediaries</a:t>
            </a:r>
            <a:r>
              <a:rPr lang="it-IT" dirty="0" smtClean="0"/>
              <a:t>:</a:t>
            </a:r>
          </a:p>
          <a:p>
            <a:endParaRPr lang="it-IT" dirty="0"/>
          </a:p>
          <a:p>
            <a:r>
              <a:rPr lang="it-IT" dirty="0" smtClean="0"/>
              <a:t>1- </a:t>
            </a:r>
            <a:r>
              <a:rPr lang="it-IT" dirty="0" err="1" smtClean="0"/>
              <a:t>Defintion</a:t>
            </a:r>
            <a:r>
              <a:rPr lang="it-IT" dirty="0" smtClean="0"/>
              <a:t> of a new </a:t>
            </a:r>
            <a:r>
              <a:rPr lang="it-IT" dirty="0" err="1" smtClean="0"/>
              <a:t>internal</a:t>
            </a:r>
            <a:r>
              <a:rPr lang="it-IT" dirty="0" smtClean="0"/>
              <a:t> policy for </a:t>
            </a:r>
            <a:r>
              <a:rPr lang="it-IT" dirty="0" err="1" smtClean="0"/>
              <a:t>claims</a:t>
            </a:r>
            <a:r>
              <a:rPr lang="it-IT" dirty="0" smtClean="0"/>
              <a:t> management</a:t>
            </a:r>
          </a:p>
          <a:p>
            <a:endParaRPr lang="it-IT" dirty="0" smtClean="0"/>
          </a:p>
          <a:p>
            <a:r>
              <a:rPr lang="it-IT" dirty="0" smtClean="0"/>
              <a:t>2- </a:t>
            </a:r>
            <a:r>
              <a:rPr lang="it-IT" dirty="0" err="1" smtClean="0"/>
              <a:t>Institution</a:t>
            </a:r>
            <a:r>
              <a:rPr lang="it-IT" dirty="0" smtClean="0"/>
              <a:t> of a </a:t>
            </a:r>
            <a:r>
              <a:rPr lang="it-IT" dirty="0" err="1" smtClean="0"/>
              <a:t>dedicated</a:t>
            </a:r>
            <a:r>
              <a:rPr lang="it-IT" dirty="0" smtClean="0"/>
              <a:t> </a:t>
            </a:r>
            <a:r>
              <a:rPr lang="it-IT" dirty="0" err="1" smtClean="0"/>
              <a:t>Claims</a:t>
            </a:r>
            <a:r>
              <a:rPr lang="it-IT" dirty="0" smtClean="0"/>
              <a:t> Management </a:t>
            </a:r>
            <a:r>
              <a:rPr lang="it-IT" dirty="0" err="1" smtClean="0"/>
              <a:t>Function</a:t>
            </a:r>
            <a:endParaRPr lang="it-IT" dirty="0" smtClean="0"/>
          </a:p>
          <a:p>
            <a:endParaRPr lang="it-IT" dirty="0" smtClean="0"/>
          </a:p>
          <a:p>
            <a:r>
              <a:rPr lang="it-IT" dirty="0" smtClean="0"/>
              <a:t>3- </a:t>
            </a:r>
            <a:r>
              <a:rPr lang="it-IT" dirty="0" err="1" smtClean="0"/>
              <a:t>Claims</a:t>
            </a:r>
            <a:r>
              <a:rPr lang="it-IT" dirty="0" smtClean="0"/>
              <a:t> </a:t>
            </a:r>
            <a:r>
              <a:rPr lang="it-IT" dirty="0" err="1" smtClean="0"/>
              <a:t>registration</a:t>
            </a:r>
            <a:endParaRPr lang="it-IT" dirty="0" smtClean="0"/>
          </a:p>
          <a:p>
            <a:endParaRPr lang="it-IT" dirty="0" smtClean="0"/>
          </a:p>
          <a:p>
            <a:r>
              <a:rPr lang="it-IT" dirty="0" smtClean="0"/>
              <a:t>4- Reporting to Authority</a:t>
            </a:r>
          </a:p>
          <a:p>
            <a:endParaRPr lang="it-IT" dirty="0"/>
          </a:p>
          <a:p>
            <a:r>
              <a:rPr lang="it-IT" dirty="0" smtClean="0"/>
              <a:t>5- I</a:t>
            </a:r>
            <a:r>
              <a:rPr lang="en-US" dirty="0" err="1" smtClean="0"/>
              <a:t>nternal</a:t>
            </a:r>
            <a:r>
              <a:rPr lang="en-US" dirty="0" smtClean="0"/>
              <a:t> </a:t>
            </a:r>
            <a:r>
              <a:rPr lang="en-US" dirty="0"/>
              <a:t>follow up of complaints </a:t>
            </a:r>
            <a:r>
              <a:rPr lang="en-US" dirty="0" smtClean="0"/>
              <a:t>handling:</a:t>
            </a:r>
            <a:endParaRPr lang="it-IT" dirty="0" smtClean="0"/>
          </a:p>
          <a:p>
            <a:r>
              <a:rPr lang="it-IT" dirty="0" err="1" smtClean="0"/>
              <a:t>analysis</a:t>
            </a:r>
            <a:r>
              <a:rPr lang="it-IT" dirty="0" smtClean="0"/>
              <a:t> of </a:t>
            </a:r>
            <a:r>
              <a:rPr lang="it-IT" dirty="0" err="1" smtClean="0"/>
              <a:t>claims</a:t>
            </a:r>
            <a:r>
              <a:rPr lang="it-IT" dirty="0" smtClean="0"/>
              <a:t>, </a:t>
            </a:r>
            <a:r>
              <a:rPr lang="it-IT" dirty="0" err="1" smtClean="0"/>
              <a:t>problems</a:t>
            </a:r>
            <a:r>
              <a:rPr lang="it-IT" dirty="0"/>
              <a:t> </a:t>
            </a:r>
            <a:r>
              <a:rPr lang="it-IT" dirty="0" smtClean="0"/>
              <a:t>in </a:t>
            </a:r>
            <a:r>
              <a:rPr lang="it-IT" dirty="0" err="1" smtClean="0"/>
              <a:t>order</a:t>
            </a:r>
            <a:r>
              <a:rPr lang="it-IT" dirty="0" smtClean="0"/>
              <a:t> to </a:t>
            </a:r>
            <a:r>
              <a:rPr lang="it-IT" dirty="0" err="1" smtClean="0"/>
              <a:t>find</a:t>
            </a:r>
            <a:r>
              <a:rPr lang="it-IT" dirty="0" smtClean="0"/>
              <a:t> </a:t>
            </a:r>
            <a:r>
              <a:rPr lang="it-IT" dirty="0" err="1" smtClean="0"/>
              <a:t>solutions</a:t>
            </a:r>
            <a:r>
              <a:rPr lang="it-IT" dirty="0" smtClean="0"/>
              <a:t> and to </a:t>
            </a:r>
            <a:r>
              <a:rPr lang="it-IT" dirty="0" err="1" smtClean="0"/>
              <a:t>implement</a:t>
            </a:r>
            <a:r>
              <a:rPr lang="it-IT" dirty="0" smtClean="0"/>
              <a:t> </a:t>
            </a:r>
            <a:r>
              <a:rPr lang="it-IT" dirty="0" err="1" smtClean="0"/>
              <a:t>procedures</a:t>
            </a:r>
            <a:endParaRPr lang="it-IT" dirty="0" smtClean="0"/>
          </a:p>
          <a:p>
            <a:endParaRPr lang="it-IT" dirty="0" smtClean="0"/>
          </a:p>
          <a:p>
            <a:r>
              <a:rPr lang="it-IT" dirty="0" smtClean="0"/>
              <a:t>6- </a:t>
            </a:r>
            <a:r>
              <a:rPr lang="it-IT" dirty="0" err="1" smtClean="0"/>
              <a:t>Comunication</a:t>
            </a:r>
            <a:r>
              <a:rPr lang="it-IT" dirty="0" smtClean="0"/>
              <a:t> to </a:t>
            </a:r>
            <a:r>
              <a:rPr lang="it-IT" dirty="0" err="1" smtClean="0"/>
              <a:t>customers</a:t>
            </a:r>
            <a:endParaRPr lang="it-IT" dirty="0" smtClean="0"/>
          </a:p>
          <a:p>
            <a:endParaRPr lang="it-IT" dirty="0" smtClean="0"/>
          </a:p>
          <a:p>
            <a:r>
              <a:rPr lang="it-IT" dirty="0" smtClean="0"/>
              <a:t>7- Definition of a </a:t>
            </a:r>
            <a:r>
              <a:rPr lang="it-IT" dirty="0" err="1" smtClean="0"/>
              <a:t>claims</a:t>
            </a:r>
            <a:r>
              <a:rPr lang="it-IT" dirty="0" smtClean="0"/>
              <a:t> management procedure </a:t>
            </a:r>
            <a:r>
              <a:rPr lang="it-IT" dirty="0" err="1" smtClean="0"/>
              <a:t>ordered</a:t>
            </a:r>
            <a:r>
              <a:rPr lang="it-IT" dirty="0" smtClean="0"/>
              <a:t> to the </a:t>
            </a:r>
            <a:r>
              <a:rPr lang="it-IT" dirty="0" err="1" smtClean="0"/>
              <a:t>following</a:t>
            </a:r>
            <a:r>
              <a:rPr lang="it-IT" dirty="0" smtClean="0"/>
              <a:t> </a:t>
            </a:r>
            <a:r>
              <a:rPr lang="it-IT" dirty="0" err="1" smtClean="0"/>
              <a:t>criteria</a:t>
            </a:r>
            <a:r>
              <a:rPr lang="it-IT" dirty="0" smtClean="0"/>
              <a:t>: </a:t>
            </a:r>
            <a:r>
              <a:rPr lang="it-IT" dirty="0" err="1" smtClean="0"/>
              <a:t>certainty</a:t>
            </a:r>
            <a:r>
              <a:rPr lang="it-IT" dirty="0" smtClean="0"/>
              <a:t> of </a:t>
            </a:r>
            <a:r>
              <a:rPr lang="it-IT" dirty="0" err="1" smtClean="0"/>
              <a:t>collected</a:t>
            </a:r>
            <a:r>
              <a:rPr lang="it-IT" dirty="0" smtClean="0"/>
              <a:t> information </a:t>
            </a:r>
            <a:r>
              <a:rPr lang="it-IT" dirty="0" err="1" smtClean="0"/>
              <a:t>regar</a:t>
            </a:r>
            <a:r>
              <a:rPr lang="it-IT" dirty="0" smtClean="0"/>
              <a:t> to </a:t>
            </a:r>
            <a:r>
              <a:rPr lang="it-IT" dirty="0" err="1" smtClean="0"/>
              <a:t>each</a:t>
            </a:r>
            <a:r>
              <a:rPr lang="it-IT" dirty="0" smtClean="0"/>
              <a:t> case, </a:t>
            </a:r>
            <a:r>
              <a:rPr lang="it-IT" dirty="0" err="1" smtClean="0"/>
              <a:t>clarity</a:t>
            </a:r>
            <a:r>
              <a:rPr lang="it-IT" dirty="0" smtClean="0"/>
              <a:t> of </a:t>
            </a:r>
            <a:r>
              <a:rPr lang="it-IT" dirty="0" err="1" smtClean="0"/>
              <a:t>responses</a:t>
            </a:r>
            <a:r>
              <a:rPr lang="it-IT" dirty="0" smtClean="0"/>
              <a:t>,  </a:t>
            </a:r>
            <a:r>
              <a:rPr lang="it-IT" dirty="0" err="1" smtClean="0"/>
              <a:t>answers</a:t>
            </a:r>
            <a:r>
              <a:rPr lang="it-IT" dirty="0" smtClean="0"/>
              <a:t> in time.</a:t>
            </a:r>
          </a:p>
        </p:txBody>
      </p:sp>
      <p:sp>
        <p:nvSpPr>
          <p:cNvPr id="3" name="Ovale 2"/>
          <p:cNvSpPr/>
          <p:nvPr/>
        </p:nvSpPr>
        <p:spPr>
          <a:xfrm>
            <a:off x="649912" y="3890355"/>
            <a:ext cx="221672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Eiopa</a:t>
            </a:r>
            <a:r>
              <a:rPr lang="it-IT" dirty="0" smtClean="0"/>
              <a:t> </a:t>
            </a:r>
            <a:r>
              <a:rPr lang="it-IT" dirty="0" err="1" smtClean="0"/>
              <a:t>One</a:t>
            </a:r>
            <a:r>
              <a:rPr lang="it-IT" dirty="0" smtClean="0"/>
              <a:t> Minute</a:t>
            </a:r>
            <a:endParaRPr lang="it-IT" dirty="0"/>
          </a:p>
        </p:txBody>
      </p:sp>
      <p:sp>
        <p:nvSpPr>
          <p:cNvPr id="4" name="Ovale 3"/>
          <p:cNvSpPr/>
          <p:nvPr/>
        </p:nvSpPr>
        <p:spPr>
          <a:xfrm>
            <a:off x="831271" y="1479665"/>
            <a:ext cx="196180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Eiopa</a:t>
            </a:r>
            <a:r>
              <a:rPr lang="it-IT" dirty="0" smtClean="0"/>
              <a:t> </a:t>
            </a:r>
            <a:r>
              <a:rPr lang="it-IT" dirty="0" err="1" smtClean="0"/>
              <a:t>Guidelines</a:t>
            </a:r>
            <a:endParaRPr lang="it-IT" dirty="0"/>
          </a:p>
        </p:txBody>
      </p:sp>
      <p:sp>
        <p:nvSpPr>
          <p:cNvPr id="5" name="Freccia in giù 4"/>
          <p:cNvSpPr/>
          <p:nvPr/>
        </p:nvSpPr>
        <p:spPr>
          <a:xfrm>
            <a:off x="1515960" y="262682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3320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Why</a:t>
            </a:r>
            <a:r>
              <a:rPr lang="it-IT" dirty="0" smtClean="0"/>
              <a:t> </a:t>
            </a:r>
            <a:r>
              <a:rPr lang="it-IT" dirty="0" err="1" smtClean="0"/>
              <a:t>is</a:t>
            </a:r>
            <a:r>
              <a:rPr lang="it-IT" dirty="0" smtClean="0"/>
              <a:t> </a:t>
            </a:r>
            <a:r>
              <a:rPr lang="it-IT" dirty="0" err="1" smtClean="0"/>
              <a:t>important</a:t>
            </a:r>
            <a:r>
              <a:rPr lang="it-IT" dirty="0" smtClean="0"/>
              <a:t> to </a:t>
            </a:r>
            <a:r>
              <a:rPr lang="it-IT" dirty="0" err="1" smtClean="0"/>
              <a:t>manage</a:t>
            </a:r>
            <a:r>
              <a:rPr lang="it-IT" dirty="0" smtClean="0"/>
              <a:t> </a:t>
            </a:r>
            <a:r>
              <a:rPr lang="it-IT" dirty="0" err="1" smtClean="0"/>
              <a:t>complaints</a:t>
            </a:r>
            <a:r>
              <a:rPr lang="it-IT" dirty="0" smtClean="0"/>
              <a:t>?</a:t>
            </a:r>
            <a:endParaRPr lang="it-IT"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08314" y="1493338"/>
            <a:ext cx="2286198" cy="1999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6327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48790" y="1795821"/>
            <a:ext cx="8585860" cy="3539430"/>
          </a:xfrm>
          <a:prstGeom prst="rect">
            <a:avLst/>
          </a:prstGeom>
        </p:spPr>
        <p:txBody>
          <a:bodyPr wrap="square">
            <a:spAutoFit/>
          </a:bodyPr>
          <a:lstStyle/>
          <a:p>
            <a:r>
              <a:rPr lang="en-US" sz="3200" b="1" dirty="0" smtClean="0"/>
              <a:t>Complaints </a:t>
            </a:r>
            <a:r>
              <a:rPr lang="en-US" sz="3200" b="1" dirty="0"/>
              <a:t>management </a:t>
            </a:r>
            <a:r>
              <a:rPr lang="en-US" sz="3200" b="1" dirty="0" smtClean="0"/>
              <a:t>policy </a:t>
            </a:r>
            <a:r>
              <a:rPr lang="en-US" sz="3200" dirty="0" smtClean="0"/>
              <a:t>needs to </a:t>
            </a:r>
            <a:r>
              <a:rPr lang="en-US" sz="3200" dirty="0"/>
              <a:t>be </a:t>
            </a:r>
            <a:r>
              <a:rPr lang="en-US" sz="3200" dirty="0" smtClean="0"/>
              <a:t>implemented having regard </a:t>
            </a:r>
            <a:r>
              <a:rPr lang="en-US" sz="3200" dirty="0"/>
              <a:t>to: </a:t>
            </a:r>
            <a:endParaRPr lang="en-US" sz="3200" dirty="0" smtClean="0"/>
          </a:p>
          <a:p>
            <a:endParaRPr lang="en-US" sz="3200" dirty="0"/>
          </a:p>
          <a:p>
            <a:pPr marL="457200" indent="-457200">
              <a:buFontTx/>
              <a:buChar char="-"/>
            </a:pPr>
            <a:r>
              <a:rPr lang="en-US" sz="3200" dirty="0" smtClean="0"/>
              <a:t>the  </a:t>
            </a:r>
            <a:r>
              <a:rPr lang="en-US" sz="3200" dirty="0"/>
              <a:t>minimum  standards  set  down  in  national  legislation  and  the </a:t>
            </a:r>
            <a:r>
              <a:rPr lang="en-US" sz="3200" dirty="0" smtClean="0"/>
              <a:t>guidelines; </a:t>
            </a:r>
          </a:p>
          <a:p>
            <a:pPr marL="457200" indent="-457200">
              <a:buFontTx/>
              <a:buChar char="-"/>
            </a:pPr>
            <a:endParaRPr lang="en-US" sz="3200" dirty="0"/>
          </a:p>
          <a:p>
            <a:r>
              <a:rPr lang="en-US" sz="3200" dirty="0"/>
              <a:t>-  the size and nature of their business</a:t>
            </a:r>
            <a:r>
              <a:rPr lang="en-US" dirty="0"/>
              <a:t>. </a:t>
            </a:r>
            <a:endParaRPr lang="it-IT" dirty="0"/>
          </a:p>
        </p:txBody>
      </p:sp>
    </p:spTree>
    <p:extLst>
      <p:ext uri="{BB962C8B-B14F-4D97-AF65-F5344CB8AC3E}">
        <p14:creationId xmlns:p14="http://schemas.microsoft.com/office/powerpoint/2010/main" val="1769201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77539" y="760021"/>
            <a:ext cx="7802088" cy="4524315"/>
          </a:xfrm>
          <a:prstGeom prst="rect">
            <a:avLst/>
          </a:prstGeom>
        </p:spPr>
        <p:txBody>
          <a:bodyPr wrap="square">
            <a:spAutoFit/>
          </a:bodyPr>
          <a:lstStyle/>
          <a:p>
            <a:pPr algn="just"/>
            <a:r>
              <a:rPr lang="en-US" sz="2400" dirty="0"/>
              <a:t>The approach that insurance </a:t>
            </a:r>
            <a:r>
              <a:rPr lang="en-US" sz="2400" dirty="0" smtClean="0"/>
              <a:t>undertakings (or insurance intermediaries) </a:t>
            </a:r>
            <a:r>
              <a:rPr lang="en-US" sz="2400" dirty="0"/>
              <a:t>take when </a:t>
            </a:r>
            <a:r>
              <a:rPr lang="en-US" sz="2400" b="1" dirty="0"/>
              <a:t>developing a </a:t>
            </a:r>
            <a:r>
              <a:rPr lang="en-US" sz="2400" b="1" dirty="0" smtClean="0"/>
              <a:t>complaints </a:t>
            </a:r>
            <a:r>
              <a:rPr lang="en-US" sz="2400" b="1" dirty="0"/>
              <a:t>management function </a:t>
            </a:r>
            <a:r>
              <a:rPr lang="en-US" sz="2400" dirty="0"/>
              <a:t>will differ depending on the size and </a:t>
            </a:r>
          </a:p>
          <a:p>
            <a:pPr algn="just"/>
            <a:r>
              <a:rPr lang="en-US" sz="2400" dirty="0"/>
              <a:t>complexity of their business. This function might be, for example, a </a:t>
            </a:r>
            <a:r>
              <a:rPr lang="en-US" sz="2400" dirty="0" smtClean="0"/>
              <a:t>separate </a:t>
            </a:r>
            <a:r>
              <a:rPr lang="en-US" sz="2400" dirty="0"/>
              <a:t>department, unit or a single senior individual. The key aim is to </a:t>
            </a:r>
            <a:r>
              <a:rPr lang="en-US" sz="2400" dirty="0" smtClean="0"/>
              <a:t>ensure </a:t>
            </a:r>
            <a:r>
              <a:rPr lang="en-US" sz="2400" dirty="0"/>
              <a:t>that there are </a:t>
            </a:r>
            <a:r>
              <a:rPr lang="en-US" sz="2400" dirty="0" smtClean="0"/>
              <a:t>organizational </a:t>
            </a:r>
            <a:r>
              <a:rPr lang="en-US" sz="2400" dirty="0"/>
              <a:t>arrangements in place that enable </a:t>
            </a:r>
            <a:r>
              <a:rPr lang="en-US" sz="2400" dirty="0" smtClean="0"/>
              <a:t>complaints </a:t>
            </a:r>
            <a:r>
              <a:rPr lang="en-US" sz="2400" dirty="0"/>
              <a:t>to be investigated fairly and allow possible conflicts of interest </a:t>
            </a:r>
          </a:p>
          <a:p>
            <a:pPr algn="just"/>
            <a:r>
              <a:rPr lang="en-US" sz="2400" dirty="0"/>
              <a:t>to be mitigated. (see </a:t>
            </a:r>
            <a:r>
              <a:rPr lang="en-US" sz="2400" dirty="0" smtClean="0"/>
              <a:t>EIOPA BoS2/091 </a:t>
            </a:r>
            <a:endParaRPr lang="en-US" sz="2400" dirty="0"/>
          </a:p>
          <a:p>
            <a:pPr algn="just"/>
            <a:r>
              <a:rPr lang="en-US" sz="2400" dirty="0"/>
              <a:t>28 September 2012 )</a:t>
            </a:r>
            <a:endParaRPr lang="it-IT" sz="2400" dirty="0"/>
          </a:p>
        </p:txBody>
      </p:sp>
    </p:spTree>
    <p:extLst>
      <p:ext uri="{BB962C8B-B14F-4D97-AF65-F5344CB8AC3E}">
        <p14:creationId xmlns:p14="http://schemas.microsoft.com/office/powerpoint/2010/main" val="1327174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30036" y="1126660"/>
            <a:ext cx="7564582" cy="4832092"/>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The approach that insurance undertakings take when </a:t>
            </a:r>
            <a:r>
              <a:rPr lang="en-US" sz="2800" b="1" dirty="0">
                <a:latin typeface="Arial" panose="020B0604020202020204" pitchFamily="34" charset="0"/>
                <a:cs typeface="Arial" panose="020B0604020202020204" pitchFamily="34" charset="0"/>
              </a:rPr>
              <a:t>developing </a:t>
            </a:r>
            <a:r>
              <a:rPr lang="en-US" sz="2800" b="1" dirty="0" smtClean="0">
                <a:latin typeface="Arial" panose="020B0604020202020204" pitchFamily="34" charset="0"/>
                <a:cs typeface="Arial" panose="020B0604020202020204" pitchFamily="34" charset="0"/>
              </a:rPr>
              <a:t>a registration procedure is the following:</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Insurance </a:t>
            </a:r>
            <a:r>
              <a:rPr lang="en-US" sz="2800" dirty="0">
                <a:latin typeface="Arial" panose="020B0604020202020204" pitchFamily="34" charset="0"/>
                <a:cs typeface="Arial" panose="020B0604020202020204" pitchFamily="34" charset="0"/>
              </a:rPr>
              <a:t>undertakings should register complaints internally in the </a:t>
            </a:r>
            <a:r>
              <a:rPr lang="en-US" sz="2800" dirty="0" smtClean="0">
                <a:latin typeface="Arial" panose="020B0604020202020204" pitchFamily="34" charset="0"/>
                <a:cs typeface="Arial" panose="020B0604020202020204" pitchFamily="34" charset="0"/>
              </a:rPr>
              <a:t>manner </a:t>
            </a:r>
            <a:r>
              <a:rPr lang="en-US" sz="2800" dirty="0">
                <a:latin typeface="Arial" panose="020B0604020202020204" pitchFamily="34" charset="0"/>
                <a:cs typeface="Arial" panose="020B0604020202020204" pitchFamily="34" charset="0"/>
              </a:rPr>
              <a:t>that seems best suited to the volume of complaints they receive. </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This </a:t>
            </a:r>
            <a:r>
              <a:rPr lang="en-US" sz="2800" dirty="0">
                <a:latin typeface="Arial" panose="020B0604020202020204" pitchFamily="34" charset="0"/>
                <a:cs typeface="Arial" panose="020B0604020202020204" pitchFamily="34" charset="0"/>
              </a:rPr>
              <a:t>could be done electronically and must be secure.</a:t>
            </a:r>
            <a:endParaRPr lang="it-I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173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46909" y="1071426"/>
            <a:ext cx="7790213" cy="3970318"/>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The approach that insurance </a:t>
            </a:r>
            <a:r>
              <a:rPr lang="en-US" sz="2800" dirty="0" smtClean="0">
                <a:latin typeface="Arial" panose="020B0604020202020204" pitchFamily="34" charset="0"/>
                <a:cs typeface="Arial" panose="020B0604020202020204" pitchFamily="34" charset="0"/>
              </a:rPr>
              <a:t>undertakings </a:t>
            </a:r>
            <a:r>
              <a:rPr lang="en-US" sz="2800" dirty="0"/>
              <a:t>(or insurance intermediaries)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take when </a:t>
            </a:r>
            <a:r>
              <a:rPr lang="en-US" sz="2800" b="1" dirty="0">
                <a:latin typeface="Arial" panose="020B0604020202020204" pitchFamily="34" charset="0"/>
                <a:cs typeface="Arial" panose="020B0604020202020204" pitchFamily="34" charset="0"/>
              </a:rPr>
              <a:t>developing a registration procedure is the following:</a:t>
            </a:r>
          </a:p>
          <a:p>
            <a:pPr algn="just"/>
            <a:endParaRPr lang="it-IT" sz="2800" dirty="0" smtClean="0">
              <a:latin typeface="Arial" panose="020B0604020202020204" pitchFamily="34" charset="0"/>
              <a:cs typeface="Arial" panose="020B0604020202020204" pitchFamily="34" charset="0"/>
            </a:endParaRPr>
          </a:p>
          <a:p>
            <a:pPr algn="just"/>
            <a:r>
              <a:rPr lang="it-IT" sz="2800" dirty="0" err="1" smtClean="0">
                <a:latin typeface="Arial" panose="020B0604020202020204" pitchFamily="34" charset="0"/>
                <a:cs typeface="Arial" panose="020B0604020202020204" pitchFamily="34" charset="0"/>
              </a:rPr>
              <a:t>Insurance</a:t>
            </a:r>
            <a:r>
              <a:rPr lang="it-IT" sz="2800" dirty="0" smtClean="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undertakings</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will</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need</a:t>
            </a:r>
            <a:r>
              <a:rPr lang="it-IT" sz="2800" dirty="0">
                <a:latin typeface="Arial" panose="020B0604020202020204" pitchFamily="34" charset="0"/>
                <a:cs typeface="Arial" panose="020B0604020202020204" pitchFamily="34" charset="0"/>
              </a:rPr>
              <a:t> to </a:t>
            </a:r>
            <a:r>
              <a:rPr lang="it-IT" sz="2800" dirty="0" err="1">
                <a:latin typeface="Arial" panose="020B0604020202020204" pitchFamily="34" charset="0"/>
                <a:cs typeface="Arial" panose="020B0604020202020204" pitchFamily="34" charset="0"/>
              </a:rPr>
              <a:t>provide</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complaints</a:t>
            </a:r>
            <a:r>
              <a:rPr lang="it-IT" sz="2800" dirty="0">
                <a:latin typeface="Arial" panose="020B0604020202020204" pitchFamily="34" charset="0"/>
                <a:cs typeface="Arial" panose="020B0604020202020204" pitchFamily="34" charset="0"/>
              </a:rPr>
              <a:t> data on the </a:t>
            </a:r>
            <a:r>
              <a:rPr lang="it-IT" sz="2800" dirty="0" err="1" smtClean="0">
                <a:latin typeface="Arial" panose="020B0604020202020204" pitchFamily="34" charset="0"/>
                <a:cs typeface="Arial" panose="020B0604020202020204" pitchFamily="34" charset="0"/>
              </a:rPr>
              <a:t>complaints</a:t>
            </a:r>
            <a:r>
              <a:rPr lang="it-IT" sz="2800" dirty="0" smtClean="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they</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receive</a:t>
            </a:r>
            <a:r>
              <a:rPr lang="it-IT" sz="2800" dirty="0">
                <a:latin typeface="Arial" panose="020B0604020202020204" pitchFamily="34" charset="0"/>
                <a:cs typeface="Arial" panose="020B0604020202020204" pitchFamily="34" charset="0"/>
              </a:rPr>
              <a:t> to </a:t>
            </a:r>
            <a:r>
              <a:rPr lang="it-IT" sz="2800" dirty="0" err="1">
                <a:latin typeface="Arial" panose="020B0604020202020204" pitchFamily="34" charset="0"/>
                <a:cs typeface="Arial" panose="020B0604020202020204" pitchFamily="34" charset="0"/>
              </a:rPr>
              <a:t>their</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national</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authorities</a:t>
            </a:r>
            <a:r>
              <a:rPr lang="it-IT" sz="2800" dirty="0">
                <a:latin typeface="Arial" panose="020B0604020202020204" pitchFamily="34" charset="0"/>
                <a:cs typeface="Arial" panose="020B0604020202020204" pitchFamily="34" charset="0"/>
              </a:rPr>
              <a:t> and/or </a:t>
            </a:r>
            <a:r>
              <a:rPr lang="it-IT" sz="2800" dirty="0" err="1">
                <a:latin typeface="Arial" panose="020B0604020202020204" pitchFamily="34" charset="0"/>
                <a:cs typeface="Arial" panose="020B0604020202020204" pitchFamily="34" charset="0"/>
              </a:rPr>
              <a:t>their</a:t>
            </a:r>
            <a:r>
              <a:rPr lang="it-IT" sz="2800" dirty="0">
                <a:latin typeface="Arial" panose="020B0604020202020204" pitchFamily="34" charset="0"/>
                <a:cs typeface="Arial" panose="020B0604020202020204" pitchFamily="34" charset="0"/>
              </a:rPr>
              <a:t> </a:t>
            </a:r>
            <a:r>
              <a:rPr lang="it-IT" sz="2800" dirty="0" err="1">
                <a:latin typeface="Arial" panose="020B0604020202020204" pitchFamily="34" charset="0"/>
                <a:cs typeface="Arial" panose="020B0604020202020204" pitchFamily="34" charset="0"/>
              </a:rPr>
              <a:t>national</a:t>
            </a:r>
            <a:r>
              <a:rPr lang="it-IT" sz="2800" dirty="0">
                <a:latin typeface="Arial" panose="020B0604020202020204" pitchFamily="34" charset="0"/>
                <a:cs typeface="Arial" panose="020B0604020202020204" pitchFamily="34" charset="0"/>
              </a:rPr>
              <a:t> </a:t>
            </a:r>
          </a:p>
          <a:p>
            <a:pPr algn="just"/>
            <a:r>
              <a:rPr lang="it-IT" sz="2800" dirty="0">
                <a:latin typeface="Arial" panose="020B0604020202020204" pitchFamily="34" charset="0"/>
                <a:cs typeface="Arial" panose="020B0604020202020204" pitchFamily="34" charset="0"/>
              </a:rPr>
              <a:t>ombudsman. </a:t>
            </a:r>
            <a:endParaRPr lang="it-IT"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08359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10639" y="766672"/>
            <a:ext cx="8300852" cy="4832092"/>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The approach that insurance undertakings </a:t>
            </a:r>
            <a:r>
              <a:rPr lang="en-US" sz="2800" dirty="0"/>
              <a:t>(or insurance intermediaries) </a:t>
            </a:r>
            <a:r>
              <a:rPr lang="en-US" sz="2800" dirty="0" smtClean="0">
                <a:latin typeface="Arial" panose="020B0604020202020204" pitchFamily="34" charset="0"/>
                <a:cs typeface="Arial" panose="020B0604020202020204" pitchFamily="34" charset="0"/>
              </a:rPr>
              <a:t>take </a:t>
            </a:r>
            <a:r>
              <a:rPr lang="en-US" sz="2800" dirty="0">
                <a:latin typeface="Arial" panose="020B0604020202020204" pitchFamily="34" charset="0"/>
                <a:cs typeface="Arial" panose="020B0604020202020204" pitchFamily="34" charset="0"/>
              </a:rPr>
              <a:t>when </a:t>
            </a:r>
            <a:r>
              <a:rPr lang="en-US" sz="2800" b="1" dirty="0">
                <a:latin typeface="Arial" panose="020B0604020202020204" pitchFamily="34" charset="0"/>
                <a:cs typeface="Arial" panose="020B0604020202020204" pitchFamily="34" charset="0"/>
              </a:rPr>
              <a:t>developing </a:t>
            </a:r>
            <a:r>
              <a:rPr lang="en-US" sz="2800" b="1" dirty="0" smtClean="0">
                <a:latin typeface="Arial" panose="020B0604020202020204" pitchFamily="34" charset="0"/>
                <a:cs typeface="Arial" panose="020B0604020202020204" pitchFamily="34" charset="0"/>
              </a:rPr>
              <a:t>an internal follow up </a:t>
            </a:r>
            <a:r>
              <a:rPr lang="en-US" sz="2800" b="1" dirty="0">
                <a:latin typeface="Arial" panose="020B0604020202020204" pitchFamily="34" charset="0"/>
                <a:cs typeface="Arial" panose="020B0604020202020204" pitchFamily="34" charset="0"/>
              </a:rPr>
              <a:t>of </a:t>
            </a:r>
            <a:r>
              <a:rPr lang="en-US" sz="2800" b="1" dirty="0" smtClean="0">
                <a:latin typeface="Arial" panose="020B0604020202020204" pitchFamily="34" charset="0"/>
                <a:cs typeface="Arial" panose="020B0604020202020204" pitchFamily="34" charset="0"/>
              </a:rPr>
              <a:t>complaints handling </a:t>
            </a:r>
            <a:r>
              <a:rPr lang="en-US" sz="2800" dirty="0" smtClean="0">
                <a:latin typeface="Arial" panose="020B0604020202020204" pitchFamily="34" charset="0"/>
                <a:cs typeface="Arial" panose="020B0604020202020204" pitchFamily="34" charset="0"/>
              </a:rPr>
              <a:t>is the following. </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We would expect small businesses to have in place </a:t>
            </a:r>
            <a:r>
              <a:rPr lang="en-US" sz="2800" dirty="0" smtClean="0">
                <a:latin typeface="Arial" panose="020B0604020202020204" pitchFamily="34" charset="0"/>
                <a:cs typeface="Arial" panose="020B0604020202020204" pitchFamily="34" charset="0"/>
              </a:rPr>
              <a:t>on going </a:t>
            </a:r>
            <a:r>
              <a:rPr lang="en-US" sz="2800" dirty="0">
                <a:latin typeface="Arial" panose="020B0604020202020204" pitchFamily="34" charset="0"/>
                <a:cs typeface="Arial" panose="020B0604020202020204" pitchFamily="34" charset="0"/>
              </a:rPr>
              <a:t>processes to: </a:t>
            </a:r>
          </a:p>
          <a:p>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analyse</a:t>
            </a:r>
            <a:r>
              <a:rPr lang="en-US" sz="2800" dirty="0">
                <a:latin typeface="Arial" panose="020B0604020202020204" pitchFamily="34" charset="0"/>
                <a:cs typeface="Arial" panose="020B0604020202020204" pitchFamily="34" charset="0"/>
              </a:rPr>
              <a:t> the causes of different types of complaints; </a:t>
            </a:r>
          </a:p>
          <a:p>
            <a:r>
              <a:rPr lang="en-US" sz="2800" dirty="0">
                <a:latin typeface="Arial" panose="020B0604020202020204" pitchFamily="34" charset="0"/>
                <a:cs typeface="Arial" panose="020B0604020202020204" pitchFamily="34" charset="0"/>
              </a:rPr>
              <a:t>- consider whether these causes affect other products or processes; </a:t>
            </a:r>
          </a:p>
          <a:p>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correct these causes, where reasonable to do so.</a:t>
            </a:r>
            <a:endParaRPr lang="it-I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3348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06286" y="620579"/>
            <a:ext cx="8003969" cy="5632311"/>
          </a:xfrm>
          <a:prstGeom prst="rect">
            <a:avLst/>
          </a:prstGeom>
        </p:spPr>
        <p:txBody>
          <a:bodyPr wrap="square">
            <a:spAutoFit/>
          </a:bodyPr>
          <a:lstStyle/>
          <a:p>
            <a:r>
              <a:rPr lang="en-US" sz="2400" dirty="0" smtClean="0">
                <a:latin typeface="Arial" panose="020B0604020202020204" pitchFamily="34" charset="0"/>
                <a:cs typeface="Arial" panose="020B0604020202020204" pitchFamily="34" charset="0"/>
              </a:rPr>
              <a:t>Having regard to the </a:t>
            </a:r>
            <a:r>
              <a:rPr lang="en-US" sz="2400" b="1" dirty="0" smtClean="0">
                <a:latin typeface="Arial" panose="020B0604020202020204" pitchFamily="34" charset="0"/>
                <a:cs typeface="Arial" panose="020B0604020202020204" pitchFamily="34" charset="0"/>
              </a:rPr>
              <a:t>information to customers</a:t>
            </a:r>
            <a:r>
              <a:rPr lang="en-US" sz="2400" dirty="0" smtClean="0">
                <a:latin typeface="Arial" panose="020B0604020202020204" pitchFamily="34" charset="0"/>
                <a:cs typeface="Arial" panose="020B0604020202020204" pitchFamily="34" charset="0"/>
              </a:rPr>
              <a:t>, written </a:t>
            </a:r>
            <a:r>
              <a:rPr lang="en-US" sz="2400" dirty="0">
                <a:latin typeface="Arial" panose="020B0604020202020204" pitchFamily="34" charset="0"/>
                <a:cs typeface="Arial" panose="020B0604020202020204" pitchFamily="34" charset="0"/>
              </a:rPr>
              <a:t>information on the </a:t>
            </a:r>
            <a:r>
              <a:rPr lang="en-US" sz="2400" dirty="0" smtClean="0">
                <a:latin typeface="Arial" panose="020B0604020202020204" pitchFamily="34" charset="0"/>
                <a:cs typeface="Arial" panose="020B0604020202020204" pitchFamily="34" charset="0"/>
              </a:rPr>
              <a:t>complaints handling </a:t>
            </a:r>
            <a:r>
              <a:rPr lang="en-US" sz="2400" dirty="0">
                <a:latin typeface="Arial" panose="020B0604020202020204" pitchFamily="34" charset="0"/>
                <a:cs typeface="Arial" panose="020B0604020202020204" pitchFamily="34" charset="0"/>
              </a:rPr>
              <a:t>process should: </a:t>
            </a:r>
          </a:p>
          <a:p>
            <a:pPr marL="342900" indent="-342900">
              <a:buFontTx/>
              <a:buChar char="-"/>
            </a:pPr>
            <a:r>
              <a:rPr lang="en-US" sz="2400" dirty="0" smtClean="0">
                <a:latin typeface="Arial" panose="020B0604020202020204" pitchFamily="34" charset="0"/>
                <a:cs typeface="Arial" panose="020B0604020202020204" pitchFamily="34" charset="0"/>
              </a:rPr>
              <a:t>be  </a:t>
            </a:r>
            <a:r>
              <a:rPr lang="en-US" sz="2400" dirty="0">
                <a:latin typeface="Arial" panose="020B0604020202020204" pitchFamily="34" charset="0"/>
                <a:cs typeface="Arial" panose="020B0604020202020204" pitchFamily="34" charset="0"/>
              </a:rPr>
              <a:t>provided  either  on  request  or  </a:t>
            </a:r>
            <a:r>
              <a:rPr lang="en-US" sz="2400" dirty="0" smtClean="0">
                <a:latin typeface="Arial" panose="020B0604020202020204" pitchFamily="34" charset="0"/>
                <a:cs typeface="Arial" panose="020B0604020202020204" pitchFamily="34" charset="0"/>
              </a:rPr>
              <a:t>on  acknowledgement </a:t>
            </a:r>
            <a:r>
              <a:rPr lang="en-US" sz="2400" dirty="0">
                <a:latin typeface="Arial" panose="020B0604020202020204" pitchFamily="34" charset="0"/>
                <a:cs typeface="Arial" panose="020B0604020202020204" pitchFamily="34" charset="0"/>
              </a:rPr>
              <a:t>of  a </a:t>
            </a:r>
            <a:r>
              <a:rPr lang="en-US" sz="2400" dirty="0" smtClean="0">
                <a:latin typeface="Arial" panose="020B0604020202020204" pitchFamily="34" charset="0"/>
                <a:cs typeface="Arial" panose="020B0604020202020204" pitchFamily="34" charset="0"/>
              </a:rPr>
              <a:t>complaint</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marL="342900" indent="-342900">
              <a:buFontTx/>
              <a:buChar char="-"/>
            </a:pPr>
            <a:endParaRPr lang="en-US" sz="2400" dirty="0">
              <a:latin typeface="Arial" panose="020B0604020202020204" pitchFamily="34" charset="0"/>
              <a:cs typeface="Arial" panose="020B0604020202020204" pitchFamily="34" charset="0"/>
            </a:endParaRPr>
          </a:p>
          <a:p>
            <a:pPr marL="342900" indent="-342900">
              <a:buFontTx/>
              <a:buChar char="-"/>
            </a:pPr>
            <a:r>
              <a:rPr lang="en-US" sz="2400" dirty="0" smtClean="0">
                <a:latin typeface="Arial" panose="020B0604020202020204" pitchFamily="34" charset="0"/>
                <a:cs typeface="Arial" panose="020B0604020202020204" pitchFamily="34" charset="0"/>
              </a:rPr>
              <a:t>be </a:t>
            </a:r>
            <a:r>
              <a:rPr lang="en-US" sz="2400" dirty="0">
                <a:latin typeface="Arial" panose="020B0604020202020204" pitchFamily="34" charset="0"/>
                <a:cs typeface="Arial" panose="020B0604020202020204" pitchFamily="34" charset="0"/>
              </a:rPr>
              <a:t>published in an easily accessible manner</a:t>
            </a:r>
            <a:r>
              <a:rPr lang="en-US" sz="2400" dirty="0" smtClean="0">
                <a:latin typeface="Arial" panose="020B0604020202020204" pitchFamily="34" charset="0"/>
                <a:cs typeface="Arial" panose="020B0604020202020204" pitchFamily="34" charset="0"/>
              </a:rPr>
              <a:t>;</a:t>
            </a:r>
          </a:p>
          <a:p>
            <a:pPr marL="342900" indent="-342900">
              <a:buFontTx/>
              <a:buChar char="-"/>
            </a:pPr>
            <a:endParaRPr lang="en-US" sz="2400" dirty="0">
              <a:latin typeface="Arial" panose="020B0604020202020204" pitchFamily="34" charset="0"/>
              <a:cs typeface="Arial" panose="020B0604020202020204" pitchFamily="34" charset="0"/>
            </a:endParaRPr>
          </a:p>
          <a:p>
            <a:pPr marL="342900" indent="-342900">
              <a:buFontTx/>
              <a:buChar char="-"/>
            </a:pPr>
            <a:r>
              <a:rPr lang="en-US" sz="2400" dirty="0" smtClean="0">
                <a:latin typeface="Arial" panose="020B0604020202020204" pitchFamily="34" charset="0"/>
                <a:cs typeface="Arial" panose="020B0604020202020204" pitchFamily="34" charset="0"/>
              </a:rPr>
              <a:t>set  </a:t>
            </a:r>
            <a:r>
              <a:rPr lang="en-US" sz="2400" dirty="0">
                <a:latin typeface="Arial" panose="020B0604020202020204" pitchFamily="34" charset="0"/>
                <a:cs typeface="Arial" panose="020B0604020202020204" pitchFamily="34" charset="0"/>
              </a:rPr>
              <a:t>out  how  to  complain  and  the  processes  the  insurance </a:t>
            </a:r>
            <a:r>
              <a:rPr lang="en-US" sz="2400" dirty="0" smtClean="0">
                <a:latin typeface="Arial" panose="020B0604020202020204" pitchFamily="34" charset="0"/>
                <a:cs typeface="Arial" panose="020B0604020202020204" pitchFamily="34" charset="0"/>
              </a:rPr>
              <a:t>undertaking </a:t>
            </a:r>
            <a:r>
              <a:rPr lang="en-US" sz="2400" dirty="0"/>
              <a:t>(or insurance intermediaries) </a:t>
            </a:r>
            <a:r>
              <a:rPr lang="en-US" sz="2400" dirty="0" smtClean="0">
                <a:latin typeface="Arial" panose="020B0604020202020204" pitchFamily="34" charset="0"/>
                <a:cs typeface="Arial" panose="020B0604020202020204" pitchFamily="34" charset="0"/>
              </a:rPr>
              <a:t>has </a:t>
            </a:r>
            <a:r>
              <a:rPr lang="en-US" sz="2400" dirty="0">
                <a:latin typeface="Arial" panose="020B0604020202020204" pitchFamily="34" charset="0"/>
                <a:cs typeface="Arial" panose="020B0604020202020204" pitchFamily="34" charset="0"/>
              </a:rPr>
              <a:t>in place for dealing with a </a:t>
            </a:r>
            <a:r>
              <a:rPr lang="en-US" sz="2400" dirty="0" smtClean="0">
                <a:latin typeface="Arial" panose="020B0604020202020204" pitchFamily="34" charset="0"/>
                <a:cs typeface="Arial" panose="020B0604020202020204" pitchFamily="34" charset="0"/>
              </a:rPr>
              <a:t>complaint.</a:t>
            </a:r>
          </a:p>
          <a:p>
            <a:pPr marL="342900" indent="-342900">
              <a:buFontTx/>
              <a:buChar char="-"/>
            </a:pPr>
            <a:endParaRPr lang="en-US" sz="2400" dirty="0" smtClean="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he  </a:t>
            </a:r>
            <a:r>
              <a:rPr lang="en-US" sz="2400" dirty="0">
                <a:latin typeface="Arial" panose="020B0604020202020204" pitchFamily="34" charset="0"/>
                <a:cs typeface="Arial" panose="020B0604020202020204" pitchFamily="34" charset="0"/>
              </a:rPr>
              <a:t>written  information  could,  for  example,  be  on  the  insurance </a:t>
            </a:r>
            <a:r>
              <a:rPr lang="en-US" sz="2400" dirty="0" smtClean="0">
                <a:latin typeface="Arial" panose="020B0604020202020204" pitchFamily="34" charset="0"/>
                <a:cs typeface="Arial" panose="020B0604020202020204" pitchFamily="34" charset="0"/>
              </a:rPr>
              <a:t>undertaking’s </a:t>
            </a:r>
            <a:r>
              <a:rPr lang="en-US" sz="2400" dirty="0">
                <a:latin typeface="Arial" panose="020B0604020202020204" pitchFamily="34" charset="0"/>
                <a:cs typeface="Arial" panose="020B0604020202020204" pitchFamily="34" charset="0"/>
              </a:rPr>
              <a:t>website, but could also be as a brochure, pamphlet or in the </a:t>
            </a:r>
            <a:r>
              <a:rPr lang="en-US" sz="2400" dirty="0" smtClean="0">
                <a:latin typeface="Arial" panose="020B0604020202020204" pitchFamily="34" charset="0"/>
                <a:cs typeface="Arial" panose="020B0604020202020204" pitchFamily="34" charset="0"/>
              </a:rPr>
              <a:t>contract</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But </a:t>
            </a:r>
            <a:r>
              <a:rPr lang="en-US" sz="2400" dirty="0">
                <a:latin typeface="Arial" panose="020B0604020202020204" pitchFamily="34" charset="0"/>
                <a:cs typeface="Arial" panose="020B0604020202020204" pitchFamily="34" charset="0"/>
              </a:rPr>
              <a:t>it must be </a:t>
            </a:r>
            <a:r>
              <a:rPr lang="en-US" sz="2400" u="sng" dirty="0">
                <a:latin typeface="Arial" panose="020B0604020202020204" pitchFamily="34" charset="0"/>
                <a:cs typeface="Arial" panose="020B0604020202020204" pitchFamily="34" charset="0"/>
              </a:rPr>
              <a:t>clear, accurate and up to date</a:t>
            </a:r>
            <a:r>
              <a:rPr lang="en-US" sz="2400" dirty="0">
                <a:latin typeface="Arial" panose="020B0604020202020204" pitchFamily="34" charset="0"/>
                <a:cs typeface="Arial" panose="020B0604020202020204" pitchFamily="34" charset="0"/>
              </a:rPr>
              <a:t>.</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59783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7346"/>
            <a:ext cx="6096000" cy="5816977"/>
          </a:xfrm>
          <a:prstGeom prst="rect">
            <a:avLst/>
          </a:prstGeom>
        </p:spPr>
        <p:txBody>
          <a:bodyPr>
            <a:spAutoFit/>
          </a:bodyPr>
          <a:lstStyle/>
          <a:p>
            <a:r>
              <a:rPr lang="en-US" sz="2800" dirty="0" smtClean="0">
                <a:latin typeface="Arial" panose="020B0604020202020204" pitchFamily="34" charset="0"/>
                <a:cs typeface="Arial" panose="020B0604020202020204" pitchFamily="34" charset="0"/>
              </a:rPr>
              <a:t>Having regard to the procedure of claims definition, when  </a:t>
            </a:r>
            <a:r>
              <a:rPr lang="en-US" sz="2800" dirty="0">
                <a:latin typeface="Arial" panose="020B0604020202020204" pitchFamily="34" charset="0"/>
                <a:cs typeface="Arial" panose="020B0604020202020204" pitchFamily="34" charset="0"/>
              </a:rPr>
              <a:t>investigating  a  complaint,  the  insurance  undertaking </a:t>
            </a:r>
            <a:r>
              <a:rPr lang="en-US" sz="2800" dirty="0"/>
              <a:t>(or insurance intermediaries) </a:t>
            </a:r>
            <a:r>
              <a:rPr lang="en-US" sz="2800" dirty="0" smtClean="0">
                <a:latin typeface="Arial" panose="020B0604020202020204" pitchFamily="34" charset="0"/>
                <a:cs typeface="Arial" panose="020B0604020202020204" pitchFamily="34" charset="0"/>
              </a:rPr>
              <a:t>should</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irrespective </a:t>
            </a:r>
            <a:r>
              <a:rPr lang="en-US" sz="2800" dirty="0">
                <a:latin typeface="Arial" panose="020B0604020202020204" pitchFamily="34" charset="0"/>
                <a:cs typeface="Arial" panose="020B0604020202020204" pitchFamily="34" charset="0"/>
              </a:rPr>
              <a:t>of its size: </a:t>
            </a:r>
            <a:endParaRPr lang="en-US" sz="2800" dirty="0" smtClean="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285750" indent="-285750">
              <a:buFontTx/>
              <a:buChar char="-"/>
            </a:pPr>
            <a:r>
              <a:rPr lang="en-US" sz="2800" dirty="0" smtClean="0">
                <a:latin typeface="Arial" panose="020B0604020202020204" pitchFamily="34" charset="0"/>
                <a:cs typeface="Arial" panose="020B0604020202020204" pitchFamily="34" charset="0"/>
              </a:rPr>
              <a:t>gather </a:t>
            </a:r>
            <a:r>
              <a:rPr lang="en-US" sz="2800" dirty="0">
                <a:latin typeface="Arial" panose="020B0604020202020204" pitchFamily="34" charset="0"/>
                <a:cs typeface="Arial" panose="020B0604020202020204" pitchFamily="34" charset="0"/>
              </a:rPr>
              <a:t>and investigate all relevant evidence; </a:t>
            </a:r>
            <a:endParaRPr lang="en-US" sz="2800" dirty="0" smtClean="0">
              <a:latin typeface="Arial" panose="020B0604020202020204" pitchFamily="34" charset="0"/>
              <a:cs typeface="Arial" panose="020B0604020202020204" pitchFamily="34" charset="0"/>
            </a:endParaRPr>
          </a:p>
          <a:p>
            <a:pPr marL="285750" indent="-285750">
              <a:buFontTx/>
              <a:buChar char="-"/>
            </a:pPr>
            <a:endParaRPr lang="en-US" sz="2800" dirty="0">
              <a:latin typeface="Arial" panose="020B0604020202020204" pitchFamily="34" charset="0"/>
              <a:cs typeface="Arial" panose="020B0604020202020204" pitchFamily="34" charset="0"/>
            </a:endParaRPr>
          </a:p>
          <a:p>
            <a:pPr marL="285750" indent="-285750">
              <a:buFontTx/>
              <a:buChar char="-"/>
            </a:pPr>
            <a:r>
              <a:rPr lang="en-US" sz="2800" dirty="0" smtClean="0">
                <a:latin typeface="Arial" panose="020B0604020202020204" pitchFamily="34" charset="0"/>
                <a:cs typeface="Arial" panose="020B0604020202020204" pitchFamily="34" charset="0"/>
              </a:rPr>
              <a:t>communicate </a:t>
            </a:r>
            <a:r>
              <a:rPr lang="en-US" sz="2800" dirty="0">
                <a:latin typeface="Arial" panose="020B0604020202020204" pitchFamily="34" charset="0"/>
                <a:cs typeface="Arial" panose="020B0604020202020204" pitchFamily="34" charset="0"/>
              </a:rPr>
              <a:t>in plain language, which is clearly understood; </a:t>
            </a:r>
            <a:endParaRPr lang="en-US" sz="2800" dirty="0" smtClean="0">
              <a:latin typeface="Arial" panose="020B0604020202020204" pitchFamily="34" charset="0"/>
              <a:cs typeface="Arial" panose="020B0604020202020204" pitchFamily="34" charset="0"/>
            </a:endParaRPr>
          </a:p>
          <a:p>
            <a:pPr marL="285750" indent="-285750">
              <a:buFontTx/>
              <a:buChar char="-"/>
            </a:pPr>
            <a:endParaRPr lang="en-US" dirty="0"/>
          </a:p>
          <a:p>
            <a:r>
              <a:rPr lang="it-IT" dirty="0" smtClean="0"/>
              <a:t>….</a:t>
            </a:r>
            <a:endParaRPr lang="it-IT" dirty="0"/>
          </a:p>
        </p:txBody>
      </p:sp>
    </p:spTree>
    <p:extLst>
      <p:ext uri="{BB962C8B-B14F-4D97-AF65-F5344CB8AC3E}">
        <p14:creationId xmlns:p14="http://schemas.microsoft.com/office/powerpoint/2010/main" val="26158575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81891" y="105935"/>
            <a:ext cx="8217725" cy="5632311"/>
          </a:xfrm>
          <a:prstGeom prst="rect">
            <a:avLst/>
          </a:prstGeom>
        </p:spPr>
        <p:txBody>
          <a:bodyPr wrap="square">
            <a:spAutoFit/>
          </a:bodyPr>
          <a:lstStyle/>
          <a:p>
            <a:pPr marL="285750" indent="-285750">
              <a:buFontTx/>
              <a:buChar char="-"/>
            </a:pPr>
            <a:r>
              <a:rPr lang="en-US" sz="2400" dirty="0"/>
              <a:t>provide a response without unnecessary delay or at least within the  time  limits  set  at  national  level;  and,  if  this  is  not  possible,  inform the  complainant  about  the  causes  of  delay  and  set  out  when  the investigation is likely to be completed; </a:t>
            </a:r>
          </a:p>
          <a:p>
            <a:endParaRPr lang="en-US" sz="2400" dirty="0"/>
          </a:p>
          <a:p>
            <a:r>
              <a:rPr lang="en-US" sz="2400" dirty="0"/>
              <a:t>-  in  the  undertaking’s  final  response,  set  out  its  position  and  the complainant’s option to maintain the complaint (e.g. by referring to </a:t>
            </a:r>
          </a:p>
          <a:p>
            <a:r>
              <a:rPr lang="en-US" sz="2400" dirty="0"/>
              <a:t>an  ombudsman,  other  alternative  dispute  resolution  mechanism etc.). </a:t>
            </a:r>
          </a:p>
          <a:p>
            <a:endParaRPr lang="en-US" sz="2400" dirty="0"/>
          </a:p>
          <a:p>
            <a:r>
              <a:rPr lang="en-US" sz="2400" dirty="0"/>
              <a:t>-  the final response should be in writing, where national rules require </a:t>
            </a:r>
          </a:p>
        </p:txBody>
      </p:sp>
    </p:spTree>
    <p:extLst>
      <p:ext uri="{BB962C8B-B14F-4D97-AF65-F5344CB8AC3E}">
        <p14:creationId xmlns:p14="http://schemas.microsoft.com/office/powerpoint/2010/main" val="3418427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4487332"/>
            <a:ext cx="10238712" cy="1507067"/>
          </a:xfrm>
        </p:spPr>
        <p:txBody>
          <a:bodyPr>
            <a:normAutofit/>
          </a:bodyPr>
          <a:lstStyle/>
          <a:p>
            <a:r>
              <a:rPr lang="it-IT" dirty="0" err="1" smtClean="0"/>
              <a:t>Writing</a:t>
            </a:r>
            <a:r>
              <a:rPr lang="it-IT" dirty="0" smtClean="0"/>
              <a:t> </a:t>
            </a:r>
            <a:r>
              <a:rPr lang="it-IT" dirty="0" err="1" smtClean="0"/>
              <a:t>Conducts</a:t>
            </a:r>
            <a:r>
              <a:rPr lang="it-IT" dirty="0" smtClean="0"/>
              <a:t> </a:t>
            </a:r>
            <a:r>
              <a:rPr lang="it-IT" dirty="0" err="1" smtClean="0"/>
              <a:t>codes</a:t>
            </a:r>
            <a:r>
              <a:rPr lang="it-IT" dirty="0" smtClean="0"/>
              <a:t> – </a:t>
            </a:r>
            <a:r>
              <a:rPr lang="it-IT" dirty="0" err="1" smtClean="0"/>
              <a:t>Creating</a:t>
            </a:r>
            <a:r>
              <a:rPr lang="it-IT" dirty="0" smtClean="0"/>
              <a:t> an </a:t>
            </a:r>
            <a:r>
              <a:rPr lang="it-IT" dirty="0" err="1" smtClean="0"/>
              <a:t>internal</a:t>
            </a:r>
            <a:r>
              <a:rPr lang="it-IT" dirty="0" smtClean="0"/>
              <a:t> </a:t>
            </a:r>
            <a:r>
              <a:rPr lang="it-IT" dirty="0" err="1" smtClean="0"/>
              <a:t>claims</a:t>
            </a:r>
            <a:r>
              <a:rPr lang="it-IT" dirty="0" smtClean="0"/>
              <a:t> management policy </a:t>
            </a:r>
            <a:endParaRPr lang="it-IT"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37234" y="1561669"/>
            <a:ext cx="1828357" cy="186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83839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6677" y="413531"/>
            <a:ext cx="9478850" cy="5262979"/>
          </a:xfrm>
          <a:prstGeom prst="rect">
            <a:avLst/>
          </a:prstGeom>
        </p:spPr>
        <p:txBody>
          <a:bodyPr wrap="square">
            <a:spAutoFit/>
          </a:bodyPr>
          <a:lstStyle/>
          <a:p>
            <a:pPr algn="just">
              <a:lnSpc>
                <a:spcPct val="150000"/>
              </a:lnSpc>
              <a:spcAft>
                <a:spcPts val="0"/>
              </a:spcAft>
            </a:pPr>
            <a:r>
              <a:rPr lang="en-GB" sz="2800" dirty="0">
                <a:latin typeface="Arial" panose="020B0604020202020204" pitchFamily="34" charset="0"/>
                <a:ea typeface="Times New Roman" panose="02020603050405020304" pitchFamily="18" charset="0"/>
                <a:cs typeface="Arial" panose="020B0604020202020204" pitchFamily="34" charset="0"/>
              </a:rPr>
              <a:t>Complaints Handling Management's responsibility begins with the preparation of written policies and procedures for speedy and fair complaint resolution. These policies and procedures should be put in writing </a:t>
            </a:r>
            <a:r>
              <a:rPr lang="en-GB" sz="2800" dirty="0" smtClean="0">
                <a:latin typeface="Arial" panose="020B0604020202020204" pitchFamily="34" charset="0"/>
                <a:ea typeface="Times New Roman" panose="02020603050405020304" pitchFamily="18" charset="0"/>
                <a:cs typeface="Arial" panose="020B0604020202020204" pitchFamily="34" charset="0"/>
              </a:rPr>
              <a:t>(so called conducts code CC) and </a:t>
            </a:r>
            <a:r>
              <a:rPr lang="en-GB" sz="2800" dirty="0">
                <a:latin typeface="Arial" panose="020B0604020202020204" pitchFamily="34" charset="0"/>
                <a:ea typeface="Times New Roman" panose="02020603050405020304" pitchFamily="18" charset="0"/>
                <a:cs typeface="Arial" panose="020B0604020202020204" pitchFamily="34" charset="0"/>
              </a:rPr>
              <a:t>communicated to all appropriate departments,</a:t>
            </a:r>
            <a:r>
              <a:rPr lang="en-GB" sz="2800" b="1" dirty="0">
                <a:latin typeface="Arial" panose="020B0604020202020204" pitchFamily="34" charset="0"/>
                <a:ea typeface="Times New Roman" panose="02020603050405020304" pitchFamily="18" charset="0"/>
                <a:cs typeface="Arial" panose="020B0604020202020204" pitchFamily="34" charset="0"/>
              </a:rPr>
              <a:t> </a:t>
            </a:r>
            <a:r>
              <a:rPr lang="en-GB" sz="2800" dirty="0">
                <a:latin typeface="Arial" panose="020B0604020202020204" pitchFamily="34" charset="0"/>
                <a:ea typeface="Times New Roman" panose="02020603050405020304" pitchFamily="18" charset="0"/>
                <a:cs typeface="Arial" panose="020B0604020202020204" pitchFamily="34" charset="0"/>
              </a:rPr>
              <a:t>emphasizing the accountability of individual employees to resolve complaints courteously and fairly.</a:t>
            </a:r>
            <a:endParaRPr lang="it-IT" sz="28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endParaRPr lang="en-GB" sz="2800" dirty="0" smtClean="0">
              <a:latin typeface="Arial" panose="020B0604020202020204" pitchFamily="34" charset="0"/>
              <a:ea typeface="Times New Roman" panose="02020603050405020304" pitchFamily="18" charset="0"/>
              <a:cs typeface="Arial" panose="020B060402020202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8925" y="5727640"/>
            <a:ext cx="2486025" cy="866775"/>
          </a:xfrm>
          <a:prstGeom prst="rect">
            <a:avLst/>
          </a:prstGeom>
        </p:spPr>
      </p:pic>
    </p:spTree>
    <p:extLst>
      <p:ext uri="{BB962C8B-B14F-4D97-AF65-F5344CB8AC3E}">
        <p14:creationId xmlns:p14="http://schemas.microsoft.com/office/powerpoint/2010/main" val="2265701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5770880"/>
            <a:ext cx="8534400" cy="223519"/>
          </a:xfrm>
        </p:spPr>
        <p:txBody>
          <a:bodyPr>
            <a:normAutofit fontScale="90000"/>
          </a:bodyPr>
          <a:lstStyle/>
          <a:p>
            <a:r>
              <a:rPr lang="it-IT" dirty="0" smtClean="0"/>
              <a:t>Handling </a:t>
            </a:r>
            <a:r>
              <a:rPr lang="it-IT" dirty="0" err="1" smtClean="0"/>
              <a:t>complaints</a:t>
            </a:r>
            <a:r>
              <a:rPr lang="it-IT" dirty="0" smtClean="0"/>
              <a:t> management</a:t>
            </a:r>
            <a:endParaRPr lang="it-IT" dirty="0"/>
          </a:p>
        </p:txBody>
      </p:sp>
      <p:sp>
        <p:nvSpPr>
          <p:cNvPr id="3" name="Segnaposto contenuto 2"/>
          <p:cNvSpPr>
            <a:spLocks noGrp="1"/>
          </p:cNvSpPr>
          <p:nvPr>
            <p:ph idx="1"/>
          </p:nvPr>
        </p:nvSpPr>
        <p:spPr/>
        <p:txBody>
          <a:bodyPr>
            <a:normAutofit/>
          </a:bodyPr>
          <a:lstStyle/>
          <a:p>
            <a:pPr marL="0" indent="0">
              <a:buNone/>
            </a:pPr>
            <a:r>
              <a:rPr lang="it-IT" sz="4000" dirty="0" err="1" smtClean="0"/>
              <a:t>Complaints</a:t>
            </a:r>
            <a:r>
              <a:rPr lang="it-IT" sz="4000" dirty="0" smtClean="0"/>
              <a:t> 		</a:t>
            </a:r>
            <a:r>
              <a:rPr lang="it-IT" sz="4000" dirty="0" smtClean="0">
                <a:sym typeface="Wingdings" panose="05000000000000000000" pitchFamily="2" charset="2"/>
              </a:rPr>
              <a:t> 			</a:t>
            </a:r>
            <a:r>
              <a:rPr lang="it-IT" sz="4000" dirty="0" err="1" smtClean="0">
                <a:sym typeface="Wingdings" panose="05000000000000000000" pitchFamily="2" charset="2"/>
              </a:rPr>
              <a:t>Claims</a:t>
            </a:r>
            <a:endParaRPr lang="it-IT" sz="4000" dirty="0" smtClean="0">
              <a:sym typeface="Wingdings" panose="05000000000000000000" pitchFamily="2" charset="2"/>
            </a:endParaRPr>
          </a:p>
          <a:p>
            <a:pPr marL="0" indent="0">
              <a:buNone/>
            </a:pPr>
            <a:endParaRPr lang="it-IT" sz="4000" dirty="0"/>
          </a:p>
        </p:txBody>
      </p:sp>
      <p:pic>
        <p:nvPicPr>
          <p:cNvPr id="4" name="Immagine 3"/>
          <p:cNvPicPr>
            <a:picLocks noChangeAspect="1"/>
          </p:cNvPicPr>
          <p:nvPr/>
        </p:nvPicPr>
        <p:blipFill>
          <a:blip r:embed="rId2"/>
          <a:stretch>
            <a:fillRect/>
          </a:stretch>
        </p:blipFill>
        <p:spPr>
          <a:xfrm>
            <a:off x="879792" y="2546350"/>
            <a:ext cx="2466975" cy="1847850"/>
          </a:xfrm>
          <a:prstGeom prst="rect">
            <a:avLst/>
          </a:prstGeom>
        </p:spPr>
      </p:pic>
      <p:pic>
        <p:nvPicPr>
          <p:cNvPr id="5" name="Immagine 4"/>
          <p:cNvPicPr>
            <a:picLocks noChangeAspect="1"/>
          </p:cNvPicPr>
          <p:nvPr/>
        </p:nvPicPr>
        <p:blipFill>
          <a:blip r:embed="rId3"/>
          <a:stretch>
            <a:fillRect/>
          </a:stretch>
        </p:blipFill>
        <p:spPr>
          <a:xfrm>
            <a:off x="6278880" y="2546350"/>
            <a:ext cx="2092960" cy="1847849"/>
          </a:xfrm>
          <a:prstGeom prst="rect">
            <a:avLst/>
          </a:prstGeom>
        </p:spPr>
      </p:pic>
    </p:spTree>
    <p:extLst>
      <p:ext uri="{BB962C8B-B14F-4D97-AF65-F5344CB8AC3E}">
        <p14:creationId xmlns:p14="http://schemas.microsoft.com/office/powerpoint/2010/main" val="178337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98172" y="1000174"/>
            <a:ext cx="7802088" cy="2308324"/>
          </a:xfrm>
          <a:prstGeom prst="rect">
            <a:avLst/>
          </a:prstGeom>
        </p:spPr>
        <p:txBody>
          <a:bodyPr wrap="square">
            <a:spAutoFit/>
          </a:bodyPr>
          <a:lstStyle/>
          <a:p>
            <a:pPr algn="just"/>
            <a:r>
              <a:rPr lang="en-US" sz="2400" dirty="0">
                <a:latin typeface="Arial" panose="020B0604020202020204" pitchFamily="34" charset="0"/>
                <a:cs typeface="Arial" panose="020B0604020202020204" pitchFamily="34" charset="0"/>
              </a:rPr>
              <a:t>The Complaints Handling Management department of a company should regularly review and, when necessary, find ways to improve complaint-management procedures, paying particular attention to refining communication and coordination between the complaint-management and operating departments </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3366" y="3888332"/>
            <a:ext cx="2171700" cy="2105025"/>
          </a:xfrm>
          <a:prstGeom prst="rect">
            <a:avLst/>
          </a:prstGeom>
        </p:spPr>
      </p:pic>
    </p:spTree>
    <p:extLst>
      <p:ext uri="{BB962C8B-B14F-4D97-AF65-F5344CB8AC3E}">
        <p14:creationId xmlns:p14="http://schemas.microsoft.com/office/powerpoint/2010/main" val="30564251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01288" y="650666"/>
            <a:ext cx="8835242" cy="5632311"/>
          </a:xfrm>
          <a:prstGeom prst="rect">
            <a:avLst/>
          </a:prstGeom>
        </p:spPr>
        <p:txBody>
          <a:bodyPr wrap="square">
            <a:spAutoFit/>
          </a:bodyPr>
          <a:lstStyle/>
          <a:p>
            <a:pPr algn="just">
              <a:lnSpc>
                <a:spcPct val="150000"/>
              </a:lnSpc>
            </a:pPr>
            <a:r>
              <a:rPr lang="en-GB" sz="2400" dirty="0">
                <a:latin typeface="Arial" panose="020B0604020202020204" pitchFamily="34" charset="0"/>
                <a:ea typeface="Times New Roman" panose="02020603050405020304" pitchFamily="18" charset="0"/>
                <a:cs typeface="Arial" panose="020B0604020202020204" pitchFamily="34" charset="0"/>
              </a:rPr>
              <a:t>The Complaints Handling Management department of a company should regularly </a:t>
            </a:r>
            <a:r>
              <a:rPr lang="en-GB" sz="2400" dirty="0" smtClean="0">
                <a:latin typeface="Arial" panose="020B0604020202020204" pitchFamily="34" charset="0"/>
                <a:ea typeface="Times New Roman" panose="02020603050405020304" pitchFamily="18" charset="0"/>
                <a:cs typeface="Arial" panose="020B0604020202020204" pitchFamily="34" charset="0"/>
              </a:rPr>
              <a:t>:</a:t>
            </a:r>
          </a:p>
          <a:p>
            <a:pPr algn="just">
              <a:lnSpc>
                <a:spcPct val="150000"/>
              </a:lnSpc>
            </a:pPr>
            <a:endParaRPr lang="en-GB" sz="2400"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n-GB" sz="2400" dirty="0" smtClean="0">
                <a:latin typeface="Arial" panose="020B0604020202020204" pitchFamily="34" charset="0"/>
                <a:ea typeface="Times New Roman" panose="02020603050405020304" pitchFamily="18" charset="0"/>
                <a:cs typeface="Arial" panose="020B0604020202020204" pitchFamily="34" charset="0"/>
              </a:rPr>
              <a:t>1-review </a:t>
            </a:r>
            <a:r>
              <a:rPr lang="en-GB" sz="2400" dirty="0">
                <a:latin typeface="Arial" panose="020B0604020202020204" pitchFamily="34" charset="0"/>
                <a:ea typeface="Times New Roman" panose="02020603050405020304" pitchFamily="18" charset="0"/>
                <a:cs typeface="Arial" panose="020B0604020202020204" pitchFamily="34" charset="0"/>
              </a:rPr>
              <a:t>complaint-management </a:t>
            </a:r>
            <a:r>
              <a:rPr lang="en-GB" sz="2400" dirty="0" smtClean="0">
                <a:latin typeface="Arial" panose="020B0604020202020204" pitchFamily="34" charset="0"/>
                <a:ea typeface="Times New Roman" panose="02020603050405020304" pitchFamily="18" charset="0"/>
                <a:cs typeface="Arial" panose="020B0604020202020204" pitchFamily="34" charset="0"/>
              </a:rPr>
              <a:t>procedures and CC</a:t>
            </a:r>
          </a:p>
          <a:p>
            <a:pPr algn="just">
              <a:lnSpc>
                <a:spcPct val="150000"/>
              </a:lnSpc>
            </a:pPr>
            <a:endParaRPr lang="en-GB" sz="2400"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n-GB" sz="2400" dirty="0" smtClean="0">
                <a:latin typeface="Arial" panose="020B0604020202020204" pitchFamily="34" charset="0"/>
                <a:ea typeface="Times New Roman" panose="02020603050405020304" pitchFamily="18" charset="0"/>
                <a:cs typeface="Arial" panose="020B0604020202020204" pitchFamily="34" charset="0"/>
              </a:rPr>
              <a:t>2-when necessary </a:t>
            </a:r>
            <a:r>
              <a:rPr lang="en-GB" sz="2400" dirty="0">
                <a:latin typeface="Arial" panose="020B0604020202020204" pitchFamily="34" charset="0"/>
                <a:ea typeface="Times New Roman" panose="02020603050405020304" pitchFamily="18" charset="0"/>
                <a:cs typeface="Arial" panose="020B0604020202020204" pitchFamily="34" charset="0"/>
              </a:rPr>
              <a:t>find ways to </a:t>
            </a:r>
            <a:r>
              <a:rPr lang="en-GB" sz="2400" dirty="0" smtClean="0">
                <a:latin typeface="Arial" panose="020B0604020202020204" pitchFamily="34" charset="0"/>
                <a:ea typeface="Times New Roman" panose="02020603050405020304" pitchFamily="18" charset="0"/>
                <a:cs typeface="Arial" panose="020B0604020202020204" pitchFamily="34" charset="0"/>
              </a:rPr>
              <a:t>improve procedures</a:t>
            </a:r>
          </a:p>
          <a:p>
            <a:pPr algn="just">
              <a:lnSpc>
                <a:spcPct val="150000"/>
              </a:lnSpc>
            </a:pPr>
            <a:endParaRPr lang="en-GB" sz="2400"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n-GB" sz="2400" dirty="0" smtClean="0">
                <a:latin typeface="Arial" panose="020B0604020202020204" pitchFamily="34" charset="0"/>
                <a:ea typeface="Times New Roman" panose="02020603050405020304" pitchFamily="18" charset="0"/>
                <a:cs typeface="Arial" panose="020B0604020202020204" pitchFamily="34" charset="0"/>
              </a:rPr>
              <a:t>3-particular </a:t>
            </a:r>
            <a:r>
              <a:rPr lang="en-GB" sz="2400" dirty="0">
                <a:latin typeface="Arial" panose="020B0604020202020204" pitchFamily="34" charset="0"/>
                <a:ea typeface="Times New Roman" panose="02020603050405020304" pitchFamily="18" charset="0"/>
                <a:cs typeface="Arial" panose="020B0604020202020204" pitchFamily="34" charset="0"/>
              </a:rPr>
              <a:t>attention to refining communication and coordination between the complaint-management and operating departments </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380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606797"/>
            <a:ext cx="6096000" cy="6047809"/>
          </a:xfrm>
          <a:prstGeom prst="rect">
            <a:avLst/>
          </a:prstGeom>
        </p:spPr>
        <p:txBody>
          <a:bodyPr>
            <a:spAutoFit/>
          </a:bodyPr>
          <a:lstStyle/>
          <a:p>
            <a:pPr>
              <a:lnSpc>
                <a:spcPct val="150000"/>
              </a:lnSpc>
            </a:pPr>
            <a:r>
              <a:rPr lang="en-US" dirty="0"/>
              <a:t>Making rules to meet high quality standards is part of the customer satisfaction process. </a:t>
            </a:r>
            <a:endParaRPr lang="en-US" dirty="0" smtClean="0"/>
          </a:p>
          <a:p>
            <a:pPr>
              <a:lnSpc>
                <a:spcPct val="150000"/>
              </a:lnSpc>
            </a:pPr>
            <a:r>
              <a:rPr lang="en-US" dirty="0" smtClean="0"/>
              <a:t>Companies </a:t>
            </a:r>
            <a:r>
              <a:rPr lang="en-US" dirty="0"/>
              <a:t>practice business ethics by adopting codes of conduct (or ethic codes). </a:t>
            </a:r>
            <a:endParaRPr lang="en-US" dirty="0" smtClean="0"/>
          </a:p>
          <a:p>
            <a:pPr algn="just">
              <a:lnSpc>
                <a:spcPct val="150000"/>
              </a:lnSpc>
            </a:pPr>
            <a:r>
              <a:rPr lang="en-US" dirty="0" smtClean="0"/>
              <a:t>It </a:t>
            </a:r>
            <a:r>
              <a:rPr lang="en-US" dirty="0"/>
              <a:t>is important to create good relationships with business partners, both suppliers and customers, in order to benefit from fair business together and to ensure customer satisfaction </a:t>
            </a:r>
            <a:r>
              <a:rPr lang="en-US" dirty="0" smtClean="0"/>
              <a:t>through:</a:t>
            </a:r>
          </a:p>
          <a:p>
            <a:pPr algn="just">
              <a:lnSpc>
                <a:spcPct val="150000"/>
              </a:lnSpc>
            </a:pPr>
            <a:endParaRPr lang="en-US" dirty="0" smtClean="0"/>
          </a:p>
          <a:p>
            <a:pPr algn="just">
              <a:lnSpc>
                <a:spcPct val="150000"/>
              </a:lnSpc>
            </a:pPr>
            <a:r>
              <a:rPr lang="en-US" sz="2400" b="1" dirty="0" smtClean="0"/>
              <a:t>high </a:t>
            </a:r>
            <a:r>
              <a:rPr lang="en-US" sz="2400" b="1" dirty="0"/>
              <a:t>quality products</a:t>
            </a:r>
            <a:r>
              <a:rPr lang="en-US" sz="2400" b="1" dirty="0" smtClean="0"/>
              <a:t>,</a:t>
            </a:r>
          </a:p>
          <a:p>
            <a:pPr algn="just">
              <a:lnSpc>
                <a:spcPct val="150000"/>
              </a:lnSpc>
            </a:pPr>
            <a:r>
              <a:rPr lang="en-US" sz="2400" b="1" dirty="0"/>
              <a:t>	</a:t>
            </a:r>
            <a:r>
              <a:rPr lang="en-US" sz="2400" b="1" dirty="0" smtClean="0"/>
              <a:t>	</a:t>
            </a:r>
            <a:r>
              <a:rPr lang="en-US" dirty="0" smtClean="0"/>
              <a:t> 					</a:t>
            </a:r>
            <a:r>
              <a:rPr lang="en-US" sz="2400" b="1" dirty="0" smtClean="0"/>
              <a:t>good </a:t>
            </a:r>
            <a:r>
              <a:rPr lang="en-US" sz="2400" b="1" dirty="0"/>
              <a:t>pricing, </a:t>
            </a:r>
            <a:endParaRPr lang="en-US" sz="2400" b="1" dirty="0" smtClean="0"/>
          </a:p>
          <a:p>
            <a:pPr algn="just">
              <a:lnSpc>
                <a:spcPct val="150000"/>
              </a:lnSpc>
            </a:pPr>
            <a:r>
              <a:rPr lang="en-US" sz="2400" b="1" dirty="0" smtClean="0"/>
              <a:t>on-time </a:t>
            </a:r>
            <a:r>
              <a:rPr lang="en-US" sz="2400" b="1" dirty="0"/>
              <a:t>delivery </a:t>
            </a:r>
            <a:r>
              <a:rPr lang="en-US" sz="2400" b="1" dirty="0" smtClean="0"/>
              <a:t>and ..</a:t>
            </a:r>
          </a:p>
          <a:p>
            <a:pPr algn="just">
              <a:lnSpc>
                <a:spcPct val="150000"/>
              </a:lnSpc>
            </a:pPr>
            <a:r>
              <a:rPr lang="en-US" sz="2400" b="1" dirty="0"/>
              <a:t>	</a:t>
            </a:r>
            <a:r>
              <a:rPr lang="en-US" sz="2400" b="1" dirty="0" smtClean="0"/>
              <a:t>					 </a:t>
            </a:r>
            <a:r>
              <a:rPr lang="en-US" sz="2400" b="1" dirty="0"/>
              <a:t>excellent service.</a:t>
            </a:r>
            <a:endParaRPr lang="it-IT" sz="2400" b="1" dirty="0"/>
          </a:p>
        </p:txBody>
      </p:sp>
      <p:sp>
        <p:nvSpPr>
          <p:cNvPr id="4" name="Ovale 3"/>
          <p:cNvSpPr/>
          <p:nvPr/>
        </p:nvSpPr>
        <p:spPr>
          <a:xfrm>
            <a:off x="249382" y="4555375"/>
            <a:ext cx="22444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CLAIMS PREVENTION</a:t>
            </a:r>
            <a:endParaRPr lang="it-IT" dirty="0"/>
          </a:p>
        </p:txBody>
      </p:sp>
      <p:sp>
        <p:nvSpPr>
          <p:cNvPr id="5" name="Freccia circolare in su 4"/>
          <p:cNvSpPr/>
          <p:nvPr/>
        </p:nvSpPr>
        <p:spPr>
          <a:xfrm rot="7783353">
            <a:off x="903787" y="2542862"/>
            <a:ext cx="1862450"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083086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73184" y="1022434"/>
            <a:ext cx="6970816" cy="3785652"/>
          </a:xfrm>
          <a:prstGeom prst="rect">
            <a:avLst/>
          </a:prstGeom>
        </p:spPr>
        <p:txBody>
          <a:bodyPr wrap="square">
            <a:spAutoFit/>
          </a:bodyPr>
          <a:lstStyle/>
          <a:p>
            <a:pPr algn="just"/>
            <a:r>
              <a:rPr lang="en-GB" sz="2400" dirty="0">
                <a:latin typeface="Arial" panose="020B0604020202020204" pitchFamily="34" charset="0"/>
                <a:cs typeface="Arial" panose="020B0604020202020204" pitchFamily="34" charset="0"/>
              </a:rPr>
              <a:t>Companies ask their consumers for feedback about their products, services, slogans, logos, etc.</a:t>
            </a:r>
            <a:r>
              <a:rPr lang="en-US" sz="2400" dirty="0">
                <a:latin typeface="Arial" panose="020B0604020202020204" pitchFamily="34" charset="0"/>
                <a:cs typeface="Arial" panose="020B0604020202020204" pitchFamily="34" charset="0"/>
              </a:rPr>
              <a:t> They</a:t>
            </a:r>
            <a:r>
              <a:rPr lang="en-GB" sz="2400" dirty="0">
                <a:latin typeface="Arial" panose="020B0604020202020204" pitchFamily="34" charset="0"/>
                <a:cs typeface="Arial" panose="020B0604020202020204" pitchFamily="34" charset="0"/>
              </a:rPr>
              <a:t> ask questions verbally or in questionnaire form.</a:t>
            </a:r>
            <a:endParaRPr lang="it-IT" sz="2400" dirty="0">
              <a:latin typeface="Arial" panose="020B0604020202020204" pitchFamily="34" charset="0"/>
              <a:cs typeface="Arial" panose="020B0604020202020204" pitchFamily="34" charset="0"/>
            </a:endParaRPr>
          </a:p>
          <a:p>
            <a:pPr algn="just"/>
            <a:r>
              <a:rPr lang="en-GB" sz="2400" dirty="0">
                <a:latin typeface="Arial" panose="020B0604020202020204" pitchFamily="34" charset="0"/>
                <a:cs typeface="Arial" panose="020B0604020202020204" pitchFamily="34" charset="0"/>
              </a:rPr>
              <a:t>As with any other branch of science, a rigorous approach needs to be taken in designing and executing questionnaire studies.</a:t>
            </a:r>
            <a:endParaRPr lang="it-IT"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The results of customer satisfaction questionnaires have been used also to</a:t>
            </a:r>
            <a:r>
              <a:rPr lang="en-GB" sz="2400" dirty="0">
                <a:latin typeface="Arial" panose="020B0604020202020204" pitchFamily="34" charset="0"/>
                <a:cs typeface="Arial" panose="020B0604020202020204" pitchFamily="34" charset="0"/>
              </a:rPr>
              <a:t> formulate and implement </a:t>
            </a:r>
            <a:r>
              <a:rPr lang="en-US" sz="2400" dirty="0">
                <a:latin typeface="Arial" panose="020B0604020202020204" pitchFamily="34" charset="0"/>
                <a:cs typeface="Arial" panose="020B0604020202020204" pitchFamily="34" charset="0"/>
              </a:rPr>
              <a:t>business conduct codes</a:t>
            </a:r>
            <a:r>
              <a:rPr lang="en-US" sz="2400" dirty="0"/>
              <a:t>. </a:t>
            </a:r>
            <a:endParaRPr lang="it-IT" sz="2400" dirty="0"/>
          </a:p>
        </p:txBody>
      </p:sp>
    </p:spTree>
    <p:extLst>
      <p:ext uri="{BB962C8B-B14F-4D97-AF65-F5344CB8AC3E}">
        <p14:creationId xmlns:p14="http://schemas.microsoft.com/office/powerpoint/2010/main" val="1134890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71304" y="1160932"/>
            <a:ext cx="7172696" cy="3416320"/>
          </a:xfrm>
          <a:prstGeom prst="rect">
            <a:avLst/>
          </a:prstGeom>
        </p:spPr>
        <p:txBody>
          <a:bodyPr wrap="square">
            <a:spAutoFit/>
          </a:bodyPr>
          <a:lstStyle/>
          <a:p>
            <a:pPr algn="just"/>
            <a:r>
              <a:rPr lang="en-GB" sz="2400" dirty="0">
                <a:latin typeface="Arial" panose="020B0604020202020204" pitchFamily="34" charset="0"/>
                <a:cs typeface="Arial" panose="020B0604020202020204" pitchFamily="34" charset="0"/>
              </a:rPr>
              <a:t>Of course, all directors, officers and employees must respect and obey applicable laws and regulations. Conduct codes are just a particular type of policy statement. It is a set of principles of conduct within an organization that guide decision-making. Usually these codes are binding on directors, officers and employees. In case of violations, sanctions will be applied by the organization itself.  </a:t>
            </a:r>
            <a:endParaRPr 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01094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65828" y="44094"/>
            <a:ext cx="6096000" cy="2862322"/>
          </a:xfrm>
          <a:prstGeom prst="rect">
            <a:avLst/>
          </a:prstGeom>
        </p:spPr>
        <p:txBody>
          <a:bodyPr>
            <a:spAutoFit/>
          </a:bodyPr>
          <a:lstStyle/>
          <a:p>
            <a:pPr algn="just">
              <a:lnSpc>
                <a:spcPct val="150000"/>
              </a:lnSpc>
              <a:spcAft>
                <a:spcPts val="0"/>
              </a:spcAft>
            </a:pPr>
            <a:r>
              <a:rPr lang="en-US" sz="2400" dirty="0">
                <a:latin typeface="Arial" panose="020B0604020202020204" pitchFamily="34" charset="0"/>
                <a:ea typeface="Times New Roman" panose="02020603050405020304" pitchFamily="18" charset="0"/>
                <a:cs typeface="Arial" panose="020B0604020202020204" pitchFamily="34" charset="0"/>
              </a:rPr>
              <a:t>We hope that insurance undertakings, as other enterprises, understand that the organization an efficient complaint management policy it is not only a duty but also an opportunity</a:t>
            </a:r>
            <a:r>
              <a:rPr lang="en-US" dirty="0">
                <a:latin typeface="Arial" panose="020B0604020202020204" pitchFamily="34" charset="0"/>
                <a:ea typeface="Times New Roman" panose="02020603050405020304" pitchFamily="18" charset="0"/>
                <a:cs typeface="Arial" panose="020B0604020202020204" pitchFamily="34" charset="0"/>
              </a:rPr>
              <a:t>.</a:t>
            </a:r>
            <a:endParaRPr lang="it-IT" sz="16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ettangolo 2"/>
          <p:cNvSpPr/>
          <p:nvPr/>
        </p:nvSpPr>
        <p:spPr>
          <a:xfrm>
            <a:off x="5608950" y="2407639"/>
            <a:ext cx="6096000" cy="3970318"/>
          </a:xfrm>
          <a:prstGeom prst="rect">
            <a:avLst/>
          </a:prstGeom>
        </p:spPr>
        <p:txBody>
          <a:bodyPr>
            <a:spAutoFit/>
          </a:bodyPr>
          <a:lstStyle/>
          <a:p>
            <a:pPr algn="just">
              <a:lnSpc>
                <a:spcPct val="150000"/>
              </a:lnSpc>
              <a:spcAft>
                <a:spcPts val="0"/>
              </a:spcAft>
            </a:pPr>
            <a:r>
              <a:rPr lang="en-GB" sz="2400" dirty="0" smtClean="0">
                <a:latin typeface="Arial" panose="020B0604020202020204" pitchFamily="34" charset="0"/>
                <a:ea typeface="Times New Roman" panose="02020603050405020304" pitchFamily="18" charset="0"/>
                <a:cs typeface="Arial" panose="020B0604020202020204" pitchFamily="34" charset="0"/>
              </a:rPr>
              <a:t>Satisfying customers is the foundation of any successful organisation. Moreover, the creation of a dialog between the insurance undertaking or the insurance intermediaries and their customers can represent a way to reduce conflicts and, consequently, insurance costs</a:t>
            </a:r>
            <a:r>
              <a:rPr lang="en-GB" sz="2400" dirty="0" smtClean="0">
                <a:latin typeface="Times New Roman" panose="02020603050405020304" pitchFamily="18" charset="0"/>
                <a:ea typeface="Times New Roman" panose="02020603050405020304" pitchFamily="18" charset="0"/>
                <a:cs typeface="Calibri" panose="020F0502020204030204" pitchFamily="34" charset="0"/>
              </a:rPr>
              <a:t>.</a:t>
            </a:r>
            <a:endParaRPr lang="it-IT" sz="24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874" y="2912972"/>
            <a:ext cx="2362200" cy="1933575"/>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8925" y="5727640"/>
            <a:ext cx="2486025" cy="866775"/>
          </a:xfrm>
          <a:prstGeom prst="rect">
            <a:avLst/>
          </a:prstGeom>
        </p:spPr>
      </p:pic>
    </p:spTree>
    <p:extLst>
      <p:ext uri="{BB962C8B-B14F-4D97-AF65-F5344CB8AC3E}">
        <p14:creationId xmlns:p14="http://schemas.microsoft.com/office/powerpoint/2010/main" val="32797910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2"/>
          <p:cNvSpPr/>
          <p:nvPr/>
        </p:nvSpPr>
        <p:spPr>
          <a:xfrm>
            <a:off x="3092335" y="2227810"/>
            <a:ext cx="5835534" cy="23441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err="1" smtClean="0"/>
              <a:t>Thanks</a:t>
            </a:r>
            <a:r>
              <a:rPr lang="it-IT" sz="2400" dirty="0" smtClean="0"/>
              <a:t> for </a:t>
            </a:r>
            <a:r>
              <a:rPr lang="it-IT" sz="2400" dirty="0" err="1" smtClean="0"/>
              <a:t>your</a:t>
            </a:r>
            <a:r>
              <a:rPr lang="it-IT" sz="2400" dirty="0" smtClean="0"/>
              <a:t> </a:t>
            </a:r>
            <a:r>
              <a:rPr lang="it-IT" sz="2400" dirty="0" err="1" smtClean="0"/>
              <a:t>attention</a:t>
            </a:r>
            <a:r>
              <a:rPr lang="it-IT" sz="2400" dirty="0" smtClean="0"/>
              <a:t>!</a:t>
            </a:r>
            <a:endParaRPr lang="it-IT" sz="2400" dirty="0"/>
          </a:p>
        </p:txBody>
      </p:sp>
    </p:spTree>
    <p:extLst>
      <p:ext uri="{BB962C8B-B14F-4D97-AF65-F5344CB8AC3E}">
        <p14:creationId xmlns:p14="http://schemas.microsoft.com/office/powerpoint/2010/main" val="2522511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5602778"/>
            <a:ext cx="8534400" cy="391621"/>
          </a:xfrm>
        </p:spPr>
        <p:txBody>
          <a:bodyPr>
            <a:normAutofit fontScale="90000"/>
          </a:bodyPr>
          <a:lstStyle/>
          <a:p>
            <a:r>
              <a:rPr lang="it-IT" dirty="0" err="1" smtClean="0"/>
              <a:t>Importance</a:t>
            </a:r>
            <a:r>
              <a:rPr lang="it-IT" dirty="0" smtClean="0"/>
              <a:t> of H.C.M. IN MOTOR </a:t>
            </a:r>
            <a:r>
              <a:rPr lang="it-IT" dirty="0" err="1" smtClean="0"/>
              <a:t>Insurance</a:t>
            </a:r>
            <a:r>
              <a:rPr lang="it-IT" dirty="0" smtClean="0"/>
              <a:t> </a:t>
            </a:r>
            <a:r>
              <a:rPr lang="it-IT" dirty="0" err="1" smtClean="0"/>
              <a:t>sector</a:t>
            </a:r>
            <a:endParaRPr lang="it-IT" dirty="0"/>
          </a:p>
        </p:txBody>
      </p:sp>
      <p:sp>
        <p:nvSpPr>
          <p:cNvPr id="3" name="Segnaposto contenuto 2"/>
          <p:cNvSpPr>
            <a:spLocks noGrp="1"/>
          </p:cNvSpPr>
          <p:nvPr>
            <p:ph idx="1"/>
          </p:nvPr>
        </p:nvSpPr>
        <p:spPr>
          <a:xfrm>
            <a:off x="684212" y="685800"/>
            <a:ext cx="8534400" cy="4817225"/>
          </a:xfrm>
        </p:spPr>
        <p:txBody>
          <a:bodyPr>
            <a:normAutofit lnSpcReduction="10000"/>
          </a:bodyPr>
          <a:lstStyle/>
          <a:p>
            <a:r>
              <a:rPr lang="en-US" dirty="0"/>
              <a:t> </a:t>
            </a:r>
            <a:endParaRPr lang="it-IT" dirty="0"/>
          </a:p>
          <a:p>
            <a:r>
              <a:rPr lang="en-US" sz="2600" b="1" dirty="0"/>
              <a:t>Motor insurance premiums are increasing rapidly in all European countries because of the growth of the number of personal injury claims arising from road traffic accidents.</a:t>
            </a:r>
            <a:endParaRPr lang="it-IT" sz="2600" b="1" dirty="0"/>
          </a:p>
          <a:p>
            <a:r>
              <a:rPr lang="en-US" sz="2600" b="1" dirty="0"/>
              <a:t>The high cost of motor insurance can cause a number of policy problems for Governments to deal with, and particularly: it encourages some people to drive without insurance, it increases the incidence of insurance fraud, and it adversely affects the lives of people and the freedom of movement.</a:t>
            </a:r>
            <a:endParaRPr lang="it-IT" sz="2600" b="1" dirty="0"/>
          </a:p>
          <a:p>
            <a:endParaRPr lang="it-IT" dirty="0"/>
          </a:p>
        </p:txBody>
      </p:sp>
    </p:spTree>
    <p:extLst>
      <p:ext uri="{BB962C8B-B14F-4D97-AF65-F5344CB8AC3E}">
        <p14:creationId xmlns:p14="http://schemas.microsoft.com/office/powerpoint/2010/main" val="356614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about</a:t>
            </a:r>
            <a:r>
              <a:rPr lang="it-IT" dirty="0" smtClean="0"/>
              <a:t> </a:t>
            </a:r>
            <a:r>
              <a:rPr lang="it-IT" dirty="0" err="1" smtClean="0"/>
              <a:t>Eiopa</a:t>
            </a:r>
            <a:r>
              <a:rPr lang="it-IT" dirty="0" smtClean="0"/>
              <a:t> </a:t>
            </a:r>
            <a:r>
              <a:rPr lang="it-IT" dirty="0" err="1" smtClean="0"/>
              <a:t>Guidelines</a:t>
            </a:r>
            <a:r>
              <a:rPr lang="it-IT" dirty="0" smtClean="0"/>
              <a:t>?</a:t>
            </a:r>
            <a:endParaRPr lang="it-IT" dirty="0"/>
          </a:p>
        </p:txBody>
      </p:sp>
      <p:sp>
        <p:nvSpPr>
          <p:cNvPr id="4" name="Segnaposto contenuto 3"/>
          <p:cNvSpPr>
            <a:spLocks noGrp="1"/>
          </p:cNvSpPr>
          <p:nvPr>
            <p:ph idx="1"/>
          </p:nvPr>
        </p:nvSpPr>
        <p:spPr/>
        <p:txBody>
          <a:bodyPr/>
          <a:lstStyle/>
          <a:p>
            <a:endParaRPr lang="it-IT" dirty="0"/>
          </a:p>
        </p:txBody>
      </p:sp>
      <p:pic>
        <p:nvPicPr>
          <p:cNvPr id="2051" name="Picture 3" descr="C:\Program Files (x86)\Microsoft Office\MEDIA\CAGCAT10\j0301252.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0130" y="1573619"/>
            <a:ext cx="3310727" cy="2638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157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918" y="519112"/>
            <a:ext cx="8603088" cy="5078313"/>
          </a:xfrm>
          <a:prstGeom prst="rect">
            <a:avLst/>
          </a:prstGeom>
        </p:spPr>
        <p:txBody>
          <a:bodyPr wrap="square">
            <a:spAutoFit/>
          </a:bodyPr>
          <a:lstStyle/>
          <a:p>
            <a:pPr algn="just">
              <a:lnSpc>
                <a:spcPct val="150000"/>
              </a:lnSpc>
              <a:spcAft>
                <a:spcPts val="0"/>
              </a:spcAft>
            </a:pPr>
            <a:r>
              <a:rPr lang="en-US" sz="2400" b="1" u="sng" dirty="0">
                <a:latin typeface="Arial" panose="020B0604020202020204" pitchFamily="34" charset="0"/>
                <a:ea typeface="Times New Roman" panose="02020603050405020304" pitchFamily="18" charset="0"/>
                <a:cs typeface="Arial" panose="020B0604020202020204" pitchFamily="34" charset="0"/>
              </a:rPr>
              <a:t>Guidelines on Complaints-Handling by Insurance Undertakings</a:t>
            </a:r>
            <a:endParaRPr lang="en-US" sz="2400" b="1" u="sng"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en-US" sz="2400" dirty="0" smtClean="0">
                <a:latin typeface="Arial" panose="020B0604020202020204" pitchFamily="34" charset="0"/>
                <a:ea typeface="Times New Roman" panose="02020603050405020304" pitchFamily="18" charset="0"/>
                <a:cs typeface="Arial" panose="020B0604020202020204" pitchFamily="34" charset="0"/>
              </a:rPr>
              <a:t>On June 2012 </a:t>
            </a:r>
            <a:r>
              <a:rPr lang="en-US" sz="2400" dirty="0" err="1">
                <a:latin typeface="Arial" panose="020B0604020202020204" pitchFamily="34" charset="0"/>
                <a:ea typeface="Times New Roman" panose="02020603050405020304" pitchFamily="18" charset="0"/>
                <a:cs typeface="Arial" panose="020B0604020202020204" pitchFamily="34" charset="0"/>
              </a:rPr>
              <a:t>Eiopa</a:t>
            </a:r>
            <a:r>
              <a:rPr lang="en-US" sz="2400" dirty="0">
                <a:latin typeface="Arial" panose="020B0604020202020204" pitchFamily="34" charset="0"/>
                <a:ea typeface="Times New Roman" panose="02020603050405020304" pitchFamily="18" charset="0"/>
                <a:cs typeface="Arial" panose="020B0604020202020204" pitchFamily="34" charset="0"/>
              </a:rPr>
              <a:t> issued a </a:t>
            </a:r>
            <a:r>
              <a:rPr lang="en-US" sz="2400" dirty="0" smtClean="0">
                <a:latin typeface="Arial" panose="020B0604020202020204" pitchFamily="34" charset="0"/>
                <a:ea typeface="Times New Roman" panose="02020603050405020304" pitchFamily="18" charset="0"/>
                <a:cs typeface="Arial" panose="020B0604020202020204" pitchFamily="34" charset="0"/>
              </a:rPr>
              <a:t>document </a:t>
            </a:r>
            <a:r>
              <a:rPr lang="en-US" sz="2400" dirty="0">
                <a:latin typeface="Arial" panose="020B0604020202020204" pitchFamily="34" charset="0"/>
                <a:ea typeface="Times New Roman" panose="02020603050405020304" pitchFamily="18" charset="0"/>
                <a:cs typeface="Arial" panose="020B0604020202020204" pitchFamily="34" charset="0"/>
              </a:rPr>
              <a:t>on Complainants Management </a:t>
            </a:r>
            <a:r>
              <a:rPr lang="en-US" sz="2400" dirty="0" smtClean="0">
                <a:latin typeface="Arial" panose="020B0604020202020204" pitchFamily="34" charset="0"/>
                <a:ea typeface="Times New Roman" panose="02020603050405020304" pitchFamily="18" charset="0"/>
                <a:cs typeface="Arial" panose="020B0604020202020204" pitchFamily="34" charset="0"/>
              </a:rPr>
              <a:t>Guidelines taking into account the Recital 16 and Articles 41, 46, 183 and 185 of Directive 2009/138/EC of the European Parliament and the Council of 25 November 2009 on pursuit of the business of Insurance and Reinsurance (“Solvency II”)2. </a:t>
            </a:r>
            <a:endParaRPr lang="it-IT" sz="24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8925" y="5727640"/>
            <a:ext cx="2486025" cy="866775"/>
          </a:xfrm>
          <a:prstGeom prst="rect">
            <a:avLst/>
          </a:prstGeom>
        </p:spPr>
      </p:pic>
    </p:spTree>
    <p:extLst>
      <p:ext uri="{BB962C8B-B14F-4D97-AF65-F5344CB8AC3E}">
        <p14:creationId xmlns:p14="http://schemas.microsoft.com/office/powerpoint/2010/main" val="1745717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96291" y="1396064"/>
            <a:ext cx="7362702" cy="3046988"/>
          </a:xfrm>
          <a:prstGeom prst="rect">
            <a:avLst/>
          </a:prstGeom>
        </p:spPr>
        <p:txBody>
          <a:bodyPr wrap="square">
            <a:spAutoFit/>
          </a:bodyPr>
          <a:lstStyle/>
          <a:p>
            <a:r>
              <a:rPr lang="en-US" sz="2400" b="1" dirty="0" err="1" smtClean="0">
                <a:latin typeface="Arial" panose="020B0604020202020204" pitchFamily="34" charset="0"/>
                <a:cs typeface="Arial" panose="020B0604020202020204" pitchFamily="34" charset="0"/>
              </a:rPr>
              <a:t>Eiopa</a:t>
            </a:r>
            <a:r>
              <a:rPr lang="en-US" sz="2400" b="1" dirty="0" smtClean="0">
                <a:latin typeface="Arial" panose="020B0604020202020204" pitchFamily="34" charset="0"/>
                <a:cs typeface="Arial" panose="020B0604020202020204" pitchFamily="34" charset="0"/>
              </a:rPr>
              <a:t> Guidelines provide </a:t>
            </a:r>
            <a:r>
              <a:rPr lang="en-US" sz="2400" b="1" dirty="0">
                <a:latin typeface="Arial" panose="020B0604020202020204" pitchFamily="34" charset="0"/>
                <a:cs typeface="Arial" panose="020B0604020202020204" pitchFamily="34" charset="0"/>
              </a:rPr>
              <a:t>for the following:  </a:t>
            </a:r>
          </a:p>
          <a:p>
            <a:endParaRPr lang="en-US" sz="24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“The main objective of insurance and reinsurance regulation and supervision is the adequate protection of policyholders and beneficiaries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“Insurance and reinsurance undertakings shall have in place an effective internal control system.” </a:t>
            </a:r>
          </a:p>
        </p:txBody>
      </p:sp>
    </p:spTree>
    <p:extLst>
      <p:ext uri="{BB962C8B-B14F-4D97-AF65-F5344CB8AC3E}">
        <p14:creationId xmlns:p14="http://schemas.microsoft.com/office/powerpoint/2010/main" val="970774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970415" y="584399"/>
            <a:ext cx="6096000" cy="4585871"/>
          </a:xfrm>
          <a:prstGeom prst="rect">
            <a:avLst/>
          </a:prstGeom>
        </p:spPr>
        <p:txBody>
          <a:bodyPr>
            <a:spAutoFit/>
          </a:bodyPr>
          <a:lstStyle/>
          <a:p>
            <a:r>
              <a:rPr lang="en-US" sz="2800" b="1" u="sng"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That system shall at least include </a:t>
            </a:r>
            <a:r>
              <a:rPr lang="en-US" sz="2400" b="1" dirty="0" smtClean="0">
                <a:latin typeface="Arial" panose="020B0604020202020204" pitchFamily="34" charset="0"/>
                <a:ea typeface="Times New Roman" panose="02020603050405020304" pitchFamily="18" charset="0"/>
                <a:cs typeface="Arial" panose="020B0604020202020204" pitchFamily="34" charset="0"/>
              </a:rPr>
              <a:t>:</a:t>
            </a:r>
          </a:p>
          <a:p>
            <a:endParaRPr lang="en-US" sz="2400" b="1" dirty="0" smtClean="0">
              <a:latin typeface="Arial" panose="020B0604020202020204" pitchFamily="34" charset="0"/>
              <a:ea typeface="Times New Roman" panose="02020603050405020304" pitchFamily="18" charset="0"/>
              <a:cs typeface="Arial" panose="020B0604020202020204" pitchFamily="34" charset="0"/>
            </a:endParaRPr>
          </a:p>
          <a:p>
            <a:r>
              <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US" sz="2400" b="1" dirty="0" smtClean="0">
                <a:latin typeface="Arial" panose="020B0604020202020204" pitchFamily="34" charset="0"/>
                <a:ea typeface="Times New Roman" panose="02020603050405020304" pitchFamily="18" charset="0"/>
                <a:cs typeface="Arial" panose="020B0604020202020204" pitchFamily="34" charset="0"/>
              </a:rPr>
              <a:t>administrative procedures</a:t>
            </a:r>
          </a:p>
          <a:p>
            <a:endParaRPr lang="en-US" sz="2400" b="1" dirty="0" smtClean="0">
              <a:latin typeface="Arial" panose="020B0604020202020204" pitchFamily="34" charset="0"/>
              <a:ea typeface="Times New Roman" panose="02020603050405020304" pitchFamily="18" charset="0"/>
              <a:cs typeface="Arial" panose="020B0604020202020204" pitchFamily="34" charset="0"/>
            </a:endParaRPr>
          </a:p>
          <a:p>
            <a:r>
              <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US" sz="2400" b="1" dirty="0" smtClean="0">
                <a:latin typeface="Arial" panose="020B0604020202020204" pitchFamily="34" charset="0"/>
                <a:ea typeface="Times New Roman" panose="02020603050405020304" pitchFamily="18" charset="0"/>
                <a:cs typeface="Arial" panose="020B0604020202020204" pitchFamily="34" charset="0"/>
              </a:rPr>
              <a:t>accounting procedures</a:t>
            </a:r>
          </a:p>
          <a:p>
            <a:endParaRPr lang="en-US" sz="2400" b="1" dirty="0" smtClean="0">
              <a:latin typeface="Arial" panose="020B0604020202020204" pitchFamily="34" charset="0"/>
              <a:ea typeface="Times New Roman" panose="02020603050405020304" pitchFamily="18" charset="0"/>
              <a:cs typeface="Arial" panose="020B0604020202020204" pitchFamily="34" charset="0"/>
            </a:endParaRPr>
          </a:p>
          <a:p>
            <a:r>
              <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US" sz="2400" b="1" dirty="0" smtClean="0">
                <a:latin typeface="Arial" panose="020B0604020202020204" pitchFamily="34" charset="0"/>
                <a:ea typeface="Times New Roman" panose="02020603050405020304" pitchFamily="18" charset="0"/>
                <a:cs typeface="Arial" panose="020B0604020202020204" pitchFamily="34" charset="0"/>
              </a:rPr>
              <a:t>internal </a:t>
            </a:r>
            <a:r>
              <a:rPr lang="en-US" sz="2400" b="1" dirty="0">
                <a:latin typeface="Arial" panose="020B0604020202020204" pitchFamily="34" charset="0"/>
                <a:ea typeface="Times New Roman" panose="02020603050405020304" pitchFamily="18" charset="0"/>
                <a:cs typeface="Arial" panose="020B0604020202020204" pitchFamily="34" charset="0"/>
              </a:rPr>
              <a:t>control </a:t>
            </a:r>
            <a:r>
              <a:rPr lang="en-US" sz="2400" b="1" dirty="0" smtClean="0">
                <a:latin typeface="Arial" panose="020B0604020202020204" pitchFamily="34" charset="0"/>
                <a:ea typeface="Times New Roman" panose="02020603050405020304" pitchFamily="18" charset="0"/>
                <a:cs typeface="Arial" panose="020B0604020202020204" pitchFamily="34" charset="0"/>
              </a:rPr>
              <a:t>framework </a:t>
            </a:r>
          </a:p>
          <a:p>
            <a:endPar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endParaRPr>
          </a:p>
          <a:p>
            <a:r>
              <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US" sz="2400" b="1" dirty="0" smtClean="0">
                <a:latin typeface="Arial" panose="020B0604020202020204" pitchFamily="34" charset="0"/>
                <a:ea typeface="Times New Roman" panose="02020603050405020304" pitchFamily="18" charset="0"/>
                <a:cs typeface="Arial" panose="020B0604020202020204" pitchFamily="34" charset="0"/>
              </a:rPr>
              <a:t>appropriate </a:t>
            </a:r>
            <a:r>
              <a:rPr lang="en-US" sz="2400" b="1" dirty="0">
                <a:latin typeface="Arial" panose="020B0604020202020204" pitchFamily="34" charset="0"/>
                <a:ea typeface="Times New Roman" panose="02020603050405020304" pitchFamily="18" charset="0"/>
                <a:cs typeface="Arial" panose="020B0604020202020204" pitchFamily="34" charset="0"/>
              </a:rPr>
              <a:t>reporting arrangements at all levels of the </a:t>
            </a:r>
            <a:r>
              <a:rPr lang="en-US" sz="2400" b="1" dirty="0" smtClean="0">
                <a:latin typeface="Arial" panose="020B0604020202020204" pitchFamily="34" charset="0"/>
                <a:ea typeface="Times New Roman" panose="02020603050405020304" pitchFamily="18" charset="0"/>
                <a:cs typeface="Arial" panose="020B0604020202020204" pitchFamily="34" charset="0"/>
              </a:rPr>
              <a:t>undertaking</a:t>
            </a:r>
          </a:p>
          <a:p>
            <a:endParaRPr lang="en-US" sz="2400" b="1" dirty="0" smtClean="0">
              <a:latin typeface="Arial" panose="020B0604020202020204" pitchFamily="34" charset="0"/>
              <a:ea typeface="Times New Roman" panose="02020603050405020304" pitchFamily="18" charset="0"/>
              <a:cs typeface="Arial" panose="020B0604020202020204" pitchFamily="34" charset="0"/>
            </a:endParaRPr>
          </a:p>
          <a:p>
            <a:r>
              <a:rPr lang="en-US" sz="2400" b="1" dirty="0" smtClean="0">
                <a:latin typeface="Arial" panose="020B0604020202020204" pitchFamily="34" charset="0"/>
                <a:ea typeface="Times New Roman" panose="02020603050405020304" pitchFamily="18" charset="0"/>
                <a:cs typeface="Arial" panose="020B0604020202020204" pitchFamily="34" charset="0"/>
              </a:rPr>
              <a:t> </a:t>
            </a:r>
            <a:r>
              <a:rPr lang="en-US" sz="2400" b="1" dirty="0" smtClean="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en-US" sz="2400" b="1" dirty="0" smtClean="0">
                <a:latin typeface="Arial" panose="020B0604020202020204" pitchFamily="34" charset="0"/>
                <a:ea typeface="Times New Roman" panose="02020603050405020304" pitchFamily="18" charset="0"/>
                <a:cs typeface="Arial" panose="020B0604020202020204" pitchFamily="34" charset="0"/>
              </a:rPr>
              <a:t>a </a:t>
            </a:r>
            <a:r>
              <a:rPr lang="en-US" sz="2400" b="1" dirty="0">
                <a:latin typeface="Arial" panose="020B0604020202020204" pitchFamily="34" charset="0"/>
                <a:ea typeface="Times New Roman" panose="02020603050405020304" pitchFamily="18" charset="0"/>
                <a:cs typeface="Arial" panose="020B0604020202020204" pitchFamily="34" charset="0"/>
              </a:rPr>
              <a:t>compliance function</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1610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85610" y="379132"/>
            <a:ext cx="9890975" cy="3093154"/>
          </a:xfrm>
          <a:prstGeom prst="rect">
            <a:avLst/>
          </a:prstGeom>
        </p:spPr>
        <p:txBody>
          <a:bodyPr wrap="square">
            <a:spAutoFit/>
          </a:bodyPr>
          <a:lstStyle/>
          <a:p>
            <a:pPr algn="just">
              <a:lnSpc>
                <a:spcPct val="150000"/>
              </a:lnSpc>
              <a:spcAft>
                <a:spcPts val="0"/>
              </a:spcAft>
            </a:pPr>
            <a:r>
              <a:rPr lang="en-US" sz="2800" b="1" dirty="0">
                <a:latin typeface="Arial" panose="020B0604020202020204" pitchFamily="34" charset="0"/>
                <a:ea typeface="Times New Roman" panose="02020603050405020304" pitchFamily="18" charset="0"/>
                <a:cs typeface="Arial" panose="020B0604020202020204" pitchFamily="34" charset="0"/>
              </a:rPr>
              <a:t>Competent </a:t>
            </a:r>
            <a:r>
              <a:rPr lang="en-US" sz="2800" b="1" dirty="0" smtClean="0">
                <a:latin typeface="Arial" panose="020B0604020202020204" pitchFamily="34" charset="0"/>
                <a:ea typeface="Times New Roman" panose="02020603050405020304" pitchFamily="18" charset="0"/>
                <a:cs typeface="Arial" panose="020B0604020202020204" pitchFamily="34" charset="0"/>
              </a:rPr>
              <a:t>Authorities </a:t>
            </a:r>
            <a:r>
              <a:rPr lang="en-US" sz="2800" dirty="0">
                <a:latin typeface="Arial" panose="020B0604020202020204" pitchFamily="34" charset="0"/>
                <a:ea typeface="Times New Roman" panose="02020603050405020304" pitchFamily="18" charset="0"/>
                <a:cs typeface="Arial" panose="020B0604020202020204" pitchFamily="34" charset="0"/>
              </a:rPr>
              <a:t>should ensure that insurance undertakings have a complaints management function, which enables complaints to be investigated fairly and possible conflicts of interest to be identified and mitigated.   </a:t>
            </a:r>
            <a:endParaRPr lang="it-IT" sz="2800"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endParaRPr lang="en-US" dirty="0" smtClean="0">
              <a:latin typeface="Times New Roman" panose="02020603050405020304" pitchFamily="18" charset="0"/>
              <a:ea typeface="Times New Roman" panose="02020603050405020304" pitchFamily="18" charset="0"/>
              <a:cs typeface="Calibri" panose="020F0502020204030204" pitchFamily="34" charset="0"/>
            </a:endParaRP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3572" y="5855054"/>
            <a:ext cx="2486025" cy="866775"/>
          </a:xfrm>
          <a:prstGeom prst="rect">
            <a:avLst/>
          </a:prstGeom>
        </p:spPr>
      </p:pic>
    </p:spTree>
    <p:extLst>
      <p:ext uri="{BB962C8B-B14F-4D97-AF65-F5344CB8AC3E}">
        <p14:creationId xmlns:p14="http://schemas.microsoft.com/office/powerpoint/2010/main" val="3907347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306</TotalTime>
  <Words>1627</Words>
  <Application>Microsoft Office PowerPoint</Application>
  <PresentationFormat>Personalizzato</PresentationFormat>
  <Paragraphs>152</Paragraphs>
  <Slides>36</Slides>
  <Notes>1</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Sezione</vt:lpstr>
      <vt:lpstr>HANDLING COMPLIANTS MANAGEMENT IN MOTOR INSURANCE  </vt:lpstr>
      <vt:lpstr>Why is important to manage complaints?</vt:lpstr>
      <vt:lpstr>Handling complaints management</vt:lpstr>
      <vt:lpstr>Importance of H.C.M. IN MOTOR Insurance sector</vt:lpstr>
      <vt:lpstr>What about Eiopa Guidelines?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Bulding a corporate governance complaint with Eiopa Guidelines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Writing Conducts codes – Creating an internal claims management policy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HANDLING COMPLIANTS MANAGEMENT IN MOTOR INSURANCE</dc:title>
  <dc:creator>sara</dc:creator>
  <cp:lastModifiedBy>sara landini</cp:lastModifiedBy>
  <cp:revision>33</cp:revision>
  <dcterms:created xsi:type="dcterms:W3CDTF">2014-03-01T18:41:44Z</dcterms:created>
  <dcterms:modified xsi:type="dcterms:W3CDTF">2015-06-07T16:27:35Z</dcterms:modified>
</cp:coreProperties>
</file>